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8EDE"/>
    <a:srgbClr val="A365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A7D7E-9BC4-4EC4-966D-05328083D8EB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18E74-EAC9-4121-AAEF-309B9A4DCA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24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A7D7E-9BC4-4EC4-966D-05328083D8EB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18E74-EAC9-4121-AAEF-309B9A4DCA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678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A7D7E-9BC4-4EC4-966D-05328083D8EB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18E74-EAC9-4121-AAEF-309B9A4DCA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252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A7D7E-9BC4-4EC4-966D-05328083D8EB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18E74-EAC9-4121-AAEF-309B9A4DCA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74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A7D7E-9BC4-4EC4-966D-05328083D8EB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18E74-EAC9-4121-AAEF-309B9A4DCA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769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A7D7E-9BC4-4EC4-966D-05328083D8EB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18E74-EAC9-4121-AAEF-309B9A4DCA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901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A7D7E-9BC4-4EC4-966D-05328083D8EB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18E74-EAC9-4121-AAEF-309B9A4DCA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787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A7D7E-9BC4-4EC4-966D-05328083D8EB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18E74-EAC9-4121-AAEF-309B9A4DCA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041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A7D7E-9BC4-4EC4-966D-05328083D8EB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18E74-EAC9-4121-AAEF-309B9A4DCA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023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A7D7E-9BC4-4EC4-966D-05328083D8EB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18E74-EAC9-4121-AAEF-309B9A4DCA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965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A7D7E-9BC4-4EC4-966D-05328083D8EB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18E74-EAC9-4121-AAEF-309B9A4DCA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038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A7D7E-9BC4-4EC4-966D-05328083D8EB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18E74-EAC9-4121-AAEF-309B9A4DCA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21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Merge 6"/>
          <p:cNvSpPr/>
          <p:nvPr/>
        </p:nvSpPr>
        <p:spPr>
          <a:xfrm>
            <a:off x="665582" y="2475686"/>
            <a:ext cx="1688841" cy="1708691"/>
          </a:xfrm>
          <a:prstGeom prst="flowChartMerg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/>
          </a:p>
          <a:p>
            <a:pPr algn="ctr"/>
            <a:r>
              <a:rPr lang="en-GB" sz="1200" dirty="0"/>
              <a:t>2. How do we organise learning?</a:t>
            </a:r>
          </a:p>
        </p:txBody>
      </p:sp>
      <p:sp>
        <p:nvSpPr>
          <p:cNvPr id="8" name="Flowchart: Merge 7"/>
          <p:cNvSpPr/>
          <p:nvPr/>
        </p:nvSpPr>
        <p:spPr>
          <a:xfrm>
            <a:off x="665582" y="321878"/>
            <a:ext cx="1688841" cy="1708691"/>
          </a:xfrm>
          <a:prstGeom prst="flowChartMerg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1.What are we trying to achieve?</a:t>
            </a:r>
          </a:p>
        </p:txBody>
      </p:sp>
      <p:sp>
        <p:nvSpPr>
          <p:cNvPr id="9" name="Flowchart: Merge 8"/>
          <p:cNvSpPr/>
          <p:nvPr/>
        </p:nvSpPr>
        <p:spPr>
          <a:xfrm>
            <a:off x="665582" y="4917999"/>
            <a:ext cx="1688841" cy="1708691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3.How well are we achieving our aims?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9290" y="321879"/>
            <a:ext cx="363894" cy="170869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en-GB" sz="1400" dirty="0"/>
              <a:t>INTENT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49290" y="2203545"/>
            <a:ext cx="363894" cy="239796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en-GB" sz="900" dirty="0"/>
              <a:t>IMPLEMENTATION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52399" y="4917998"/>
            <a:ext cx="363894" cy="17086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en-GB" sz="1400" dirty="0"/>
              <a:t>IMPACT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408314"/>
              </p:ext>
            </p:extLst>
          </p:nvPr>
        </p:nvGraphicFramePr>
        <p:xfrm>
          <a:off x="2506825" y="371585"/>
          <a:ext cx="9492341" cy="161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2057">
                  <a:extLst>
                    <a:ext uri="{9D8B030D-6E8A-4147-A177-3AD203B41FA5}">
                      <a16:colId xmlns:a16="http://schemas.microsoft.com/office/drawing/2014/main" val="1469074756"/>
                    </a:ext>
                  </a:extLst>
                </a:gridCol>
                <a:gridCol w="1582057">
                  <a:extLst>
                    <a:ext uri="{9D8B030D-6E8A-4147-A177-3AD203B41FA5}">
                      <a16:colId xmlns:a16="http://schemas.microsoft.com/office/drawing/2014/main" val="1213554758"/>
                    </a:ext>
                  </a:extLst>
                </a:gridCol>
                <a:gridCol w="395514">
                  <a:extLst>
                    <a:ext uri="{9D8B030D-6E8A-4147-A177-3AD203B41FA5}">
                      <a16:colId xmlns:a16="http://schemas.microsoft.com/office/drawing/2014/main" val="410027498"/>
                    </a:ext>
                  </a:extLst>
                </a:gridCol>
                <a:gridCol w="1186542">
                  <a:extLst>
                    <a:ext uri="{9D8B030D-6E8A-4147-A177-3AD203B41FA5}">
                      <a16:colId xmlns:a16="http://schemas.microsoft.com/office/drawing/2014/main" val="3587654297"/>
                    </a:ext>
                  </a:extLst>
                </a:gridCol>
                <a:gridCol w="791029">
                  <a:extLst>
                    <a:ext uri="{9D8B030D-6E8A-4147-A177-3AD203B41FA5}">
                      <a16:colId xmlns:a16="http://schemas.microsoft.com/office/drawing/2014/main" val="1734363395"/>
                    </a:ext>
                  </a:extLst>
                </a:gridCol>
                <a:gridCol w="791029">
                  <a:extLst>
                    <a:ext uri="{9D8B030D-6E8A-4147-A177-3AD203B41FA5}">
                      <a16:colId xmlns:a16="http://schemas.microsoft.com/office/drawing/2014/main" val="780393924"/>
                    </a:ext>
                  </a:extLst>
                </a:gridCol>
                <a:gridCol w="1186542">
                  <a:extLst>
                    <a:ext uri="{9D8B030D-6E8A-4147-A177-3AD203B41FA5}">
                      <a16:colId xmlns:a16="http://schemas.microsoft.com/office/drawing/2014/main" val="2131750143"/>
                    </a:ext>
                  </a:extLst>
                </a:gridCol>
                <a:gridCol w="395514">
                  <a:extLst>
                    <a:ext uri="{9D8B030D-6E8A-4147-A177-3AD203B41FA5}">
                      <a16:colId xmlns:a16="http://schemas.microsoft.com/office/drawing/2014/main" val="3158921320"/>
                    </a:ext>
                  </a:extLst>
                </a:gridCol>
                <a:gridCol w="1582057">
                  <a:extLst>
                    <a:ext uri="{9D8B030D-6E8A-4147-A177-3AD203B41FA5}">
                      <a16:colId xmlns:a16="http://schemas.microsoft.com/office/drawing/2014/main" val="2851236430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  <a:p>
                      <a:pPr algn="ctr"/>
                      <a:endParaRPr lang="en-GB" sz="1100" dirty="0"/>
                    </a:p>
                    <a:p>
                      <a:pPr algn="ctr"/>
                      <a:r>
                        <a:rPr lang="en-GB" sz="1100" dirty="0"/>
                        <a:t>Curriculum</a:t>
                      </a:r>
                      <a:r>
                        <a:rPr lang="en-GB" sz="1100" baseline="0" dirty="0"/>
                        <a:t> vision</a:t>
                      </a:r>
                      <a:endParaRPr lang="en-GB" sz="1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The history curriculum aims to 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342359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</a:rPr>
                        <a:t>Develop students</a:t>
                      </a:r>
                      <a:r>
                        <a:rPr lang="en-GB" sz="11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1100" dirty="0">
                          <a:solidFill>
                            <a:schemeClr val="bg1"/>
                          </a:solidFill>
                        </a:rPr>
                        <a:t>into happy, hardworking and caring people, who aspire to be the best they can be and ensure their aspirations are brought to life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9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Core values of 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Cheerful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Caring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Committed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Collaborative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Creative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386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</a:rPr>
                        <a:t>Focus for learning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</a:rPr>
                        <a:t>Attitudes</a:t>
                      </a:r>
                      <a:r>
                        <a:rPr lang="en-GB" sz="1100" dirty="0">
                          <a:solidFill>
                            <a:schemeClr val="bg1"/>
                          </a:solidFill>
                        </a:rPr>
                        <a:t>- determined,</a:t>
                      </a:r>
                      <a:r>
                        <a:rPr lang="en-GB" sz="1100" baseline="0" dirty="0">
                          <a:solidFill>
                            <a:schemeClr val="bg1"/>
                          </a:solidFill>
                        </a:rPr>
                        <a:t> respectful, dedicated, helpful</a:t>
                      </a:r>
                      <a:endParaRPr lang="en-GB" sz="11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GB" sz="11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bg1"/>
                          </a:solidFill>
                        </a:rPr>
                        <a:t>Habits</a:t>
                      </a:r>
                      <a:r>
                        <a:rPr lang="en-GB" sz="1100" dirty="0">
                          <a:solidFill>
                            <a:schemeClr val="bg1"/>
                          </a:solidFill>
                        </a:rPr>
                        <a:t>- resilient, resourceful, reflective</a:t>
                      </a:r>
                      <a:r>
                        <a:rPr lang="en-GB" sz="1100" baseline="0" dirty="0">
                          <a:solidFill>
                            <a:schemeClr val="bg1"/>
                          </a:solidFill>
                        </a:rPr>
                        <a:t> and collaborative</a:t>
                      </a:r>
                      <a:endParaRPr lang="en-GB" sz="11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GB" sz="11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bg1"/>
                          </a:solidFill>
                        </a:rPr>
                        <a:t>Skills</a:t>
                      </a:r>
                      <a:r>
                        <a:rPr lang="en-GB" sz="1100" dirty="0">
                          <a:solidFill>
                            <a:schemeClr val="bg1"/>
                          </a:solidFill>
                        </a:rPr>
                        <a:t>- literacy, numeracy, ICT, personal, learning and</a:t>
                      </a:r>
                      <a:r>
                        <a:rPr lang="en-GB" sz="1100" baseline="0" dirty="0">
                          <a:solidFill>
                            <a:schemeClr val="bg1"/>
                          </a:solidFill>
                        </a:rPr>
                        <a:t> thinking skills</a:t>
                      </a:r>
                      <a:endParaRPr lang="en-GB" sz="11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bg1"/>
                          </a:solidFill>
                        </a:rPr>
                        <a:t>Knowledge and understanding-</a:t>
                      </a:r>
                      <a:r>
                        <a:rPr lang="en-GB" sz="1100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1100" baseline="0" dirty="0">
                          <a:solidFill>
                            <a:schemeClr val="bg1"/>
                          </a:solidFill>
                        </a:rPr>
                        <a:t>subject expertise to shape our knowledge of the world</a:t>
                      </a:r>
                      <a:endParaRPr lang="en-GB" sz="11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674297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253121"/>
              </p:ext>
            </p:extLst>
          </p:nvPr>
        </p:nvGraphicFramePr>
        <p:xfrm>
          <a:off x="2478831" y="2138228"/>
          <a:ext cx="9520335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6722">
                  <a:extLst>
                    <a:ext uri="{9D8B030D-6E8A-4147-A177-3AD203B41FA5}">
                      <a16:colId xmlns:a16="http://schemas.microsoft.com/office/drawing/2014/main" val="1469074756"/>
                    </a:ext>
                  </a:extLst>
                </a:gridCol>
                <a:gridCol w="695917">
                  <a:extLst>
                    <a:ext uri="{9D8B030D-6E8A-4147-A177-3AD203B41FA5}">
                      <a16:colId xmlns:a16="http://schemas.microsoft.com/office/drawing/2014/main" val="1213554758"/>
                    </a:ext>
                  </a:extLst>
                </a:gridCol>
                <a:gridCol w="295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0567">
                  <a:extLst>
                    <a:ext uri="{9D8B030D-6E8A-4147-A177-3AD203B41FA5}">
                      <a16:colId xmlns:a16="http://schemas.microsoft.com/office/drawing/2014/main" val="2074339365"/>
                    </a:ext>
                  </a:extLst>
                </a:gridCol>
                <a:gridCol w="661134">
                  <a:extLst>
                    <a:ext uri="{9D8B030D-6E8A-4147-A177-3AD203B41FA5}">
                      <a16:colId xmlns:a16="http://schemas.microsoft.com/office/drawing/2014/main" val="4135259640"/>
                    </a:ext>
                  </a:extLst>
                </a:gridCol>
                <a:gridCol w="129422">
                  <a:extLst>
                    <a:ext uri="{9D8B030D-6E8A-4147-A177-3AD203B41FA5}">
                      <a16:colId xmlns:a16="http://schemas.microsoft.com/office/drawing/2014/main" val="2475241781"/>
                    </a:ext>
                  </a:extLst>
                </a:gridCol>
                <a:gridCol w="8622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92165">
                  <a:extLst>
                    <a:ext uri="{9D8B030D-6E8A-4147-A177-3AD203B41FA5}">
                      <a16:colId xmlns:a16="http://schemas.microsoft.com/office/drawing/2014/main" val="2289643234"/>
                    </a:ext>
                  </a:extLst>
                </a:gridCol>
                <a:gridCol w="7995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63519">
                  <a:extLst>
                    <a:ext uri="{9D8B030D-6E8A-4147-A177-3AD203B41FA5}">
                      <a16:colId xmlns:a16="http://schemas.microsoft.com/office/drawing/2014/main" val="577576939"/>
                    </a:ext>
                  </a:extLst>
                </a:gridCol>
                <a:gridCol w="10587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975621">
                  <a:extLst>
                    <a:ext uri="{9D8B030D-6E8A-4147-A177-3AD203B41FA5}">
                      <a16:colId xmlns:a16="http://schemas.microsoft.com/office/drawing/2014/main" val="2946260424"/>
                    </a:ext>
                  </a:extLst>
                </a:gridCol>
                <a:gridCol w="34664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40756">
                  <a:extLst>
                    <a:ext uri="{9D8B030D-6E8A-4147-A177-3AD203B41FA5}">
                      <a16:colId xmlns:a16="http://schemas.microsoft.com/office/drawing/2014/main" val="2107995130"/>
                    </a:ext>
                  </a:extLst>
                </a:gridCol>
                <a:gridCol w="88151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  <a:p>
                      <a:pPr algn="ctr"/>
                      <a:endParaRPr lang="en-GB" sz="1100" dirty="0"/>
                    </a:p>
                    <a:p>
                      <a:pPr algn="ctr"/>
                      <a:endParaRPr lang="en-GB" sz="1100" dirty="0"/>
                    </a:p>
                    <a:p>
                      <a:pPr algn="ctr"/>
                      <a:r>
                        <a:rPr lang="en-GB" sz="1100" dirty="0"/>
                        <a:t>Approaches </a:t>
                      </a:r>
                    </a:p>
                    <a:p>
                      <a:pPr algn="ctr"/>
                      <a:r>
                        <a:rPr lang="en-GB" sz="1100" dirty="0"/>
                        <a:t>to learning inside and</a:t>
                      </a:r>
                      <a:r>
                        <a:rPr lang="en-GB" sz="1100" baseline="0" dirty="0"/>
                        <a:t> outside of the classroom</a:t>
                      </a:r>
                      <a:endParaRPr lang="en-GB" sz="1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 gridSpan="14"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The curriculum as</a:t>
                      </a:r>
                      <a:r>
                        <a:rPr lang="en-GB" sz="1200" baseline="0" dirty="0"/>
                        <a:t> an entire planned learning experience underpinned by a broad set of common values and purposes</a:t>
                      </a:r>
                      <a:endParaRPr lang="en-GB" sz="12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342359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</a:rPr>
                        <a:t>Varied approach</a:t>
                      </a:r>
                      <a:r>
                        <a:rPr lang="en-GB" sz="1100" b="1" baseline="0" dirty="0">
                          <a:solidFill>
                            <a:schemeClr val="bg1"/>
                          </a:solidFill>
                        </a:rPr>
                        <a:t>-</a:t>
                      </a:r>
                      <a:r>
                        <a:rPr lang="en-GB" sz="11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1100" dirty="0">
                          <a:solidFill>
                            <a:schemeClr val="bg1"/>
                          </a:solidFill>
                        </a:rPr>
                        <a:t>matched to learning</a:t>
                      </a:r>
                      <a:r>
                        <a:rPr lang="en-GB" sz="1100" baseline="0" dirty="0">
                          <a:solidFill>
                            <a:schemeClr val="bg1"/>
                          </a:solidFill>
                        </a:rPr>
                        <a:t> need e.g. enquiry, instruction, practical</a:t>
                      </a:r>
                      <a:endParaRPr lang="en-GB" sz="11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</a:rPr>
                        <a:t>Assessment</a:t>
                      </a:r>
                      <a:r>
                        <a:rPr lang="en-GB" sz="1100" b="0" dirty="0">
                          <a:solidFill>
                            <a:schemeClr val="bg1"/>
                          </a:solidFill>
                        </a:rPr>
                        <a:t>-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</a:rPr>
                        <a:t> fit for purpose and integral to teaching and learning. 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</a:rPr>
                        <a:t>Personalised</a:t>
                      </a:r>
                      <a:r>
                        <a:rPr lang="en-GB" sz="1100" dirty="0">
                          <a:solidFill>
                            <a:schemeClr val="bg1"/>
                          </a:solidFill>
                        </a:rPr>
                        <a:t>- offering challenge and support to enable</a:t>
                      </a:r>
                      <a:r>
                        <a:rPr lang="en-GB" sz="1100" baseline="0" dirty="0">
                          <a:solidFill>
                            <a:schemeClr val="bg1"/>
                          </a:solidFill>
                        </a:rPr>
                        <a:t> all learners to make progress</a:t>
                      </a:r>
                      <a:endParaRPr lang="en-GB" sz="11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</a:rPr>
                        <a:t>Retrieval</a:t>
                      </a:r>
                      <a:r>
                        <a:rPr lang="en-GB" sz="1100" b="0" dirty="0">
                          <a:solidFill>
                            <a:schemeClr val="bg1"/>
                          </a:solidFill>
                        </a:rPr>
                        <a:t>-</a:t>
                      </a:r>
                      <a:r>
                        <a:rPr lang="en-GB" sz="110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</a:rPr>
                        <a:t>in the form of low stake</a:t>
                      </a:r>
                      <a:r>
                        <a:rPr lang="en-GB" sz="1100" baseline="0" dirty="0">
                          <a:solidFill>
                            <a:schemeClr val="bg1"/>
                          </a:solidFill>
                        </a:rPr>
                        <a:t> testing to help students with long term knowledge gains without pressure</a:t>
                      </a:r>
                      <a:endParaRPr lang="en-GB" sz="11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</a:rPr>
                        <a:t>Metacognition</a:t>
                      </a:r>
                      <a:r>
                        <a:rPr lang="en-GB" sz="1100" dirty="0">
                          <a:solidFill>
                            <a:schemeClr val="bg1"/>
                          </a:solidFill>
                        </a:rPr>
                        <a:t>- encourage learners to reflect on their own learning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</a:rPr>
                        <a:t>Learning</a:t>
                      </a:r>
                      <a:r>
                        <a:rPr lang="en-GB" sz="1100" b="1" baseline="0" dirty="0">
                          <a:solidFill>
                            <a:schemeClr val="bg1"/>
                          </a:solidFill>
                        </a:rPr>
                        <a:t> Habits- </a:t>
                      </a:r>
                      <a:r>
                        <a:rPr lang="en-GB" sz="1100" dirty="0">
                          <a:solidFill>
                            <a:schemeClr val="bg1"/>
                          </a:solidFill>
                        </a:rPr>
                        <a:t>students</a:t>
                      </a:r>
                      <a:r>
                        <a:rPr lang="en-GB" sz="1100" baseline="0" dirty="0">
                          <a:solidFill>
                            <a:schemeClr val="bg1"/>
                          </a:solidFill>
                        </a:rPr>
                        <a:t> are given opportunities to work collaboratively, reflectively resourcefully and with resilience</a:t>
                      </a:r>
                      <a:endParaRPr lang="en-GB" sz="11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bg1"/>
                          </a:solidFill>
                        </a:rPr>
                        <a:t>Targeted</a:t>
                      </a:r>
                      <a:r>
                        <a:rPr lang="en-GB" sz="1100" b="1" baseline="0" dirty="0">
                          <a:solidFill>
                            <a:schemeClr val="bg1"/>
                          </a:solidFill>
                        </a:rPr>
                        <a:t> r</a:t>
                      </a:r>
                      <a:r>
                        <a:rPr lang="en-GB" sz="1100" b="1" dirty="0">
                          <a:solidFill>
                            <a:schemeClr val="bg1"/>
                          </a:solidFill>
                        </a:rPr>
                        <a:t>esources</a:t>
                      </a:r>
                      <a:r>
                        <a:rPr lang="en-GB" sz="1100" dirty="0">
                          <a:solidFill>
                            <a:schemeClr val="bg1"/>
                          </a:solidFill>
                        </a:rPr>
                        <a:t>-</a:t>
                      </a:r>
                      <a:r>
                        <a:rPr lang="en-GB" sz="11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1100" dirty="0">
                          <a:solidFill>
                            <a:schemeClr val="bg1"/>
                          </a:solidFill>
                        </a:rPr>
                        <a:t> matched to learning need- use of time, space,</a:t>
                      </a:r>
                      <a:r>
                        <a:rPr lang="en-GB" sz="1100" baseline="0" dirty="0">
                          <a:solidFill>
                            <a:schemeClr val="bg1"/>
                          </a:solidFill>
                        </a:rPr>
                        <a:t> people, materials</a:t>
                      </a:r>
                      <a:endParaRPr lang="en-GB" sz="11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9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tx1"/>
                          </a:solidFill>
                        </a:rPr>
                        <a:t>Knowledge</a:t>
                      </a:r>
                      <a:r>
                        <a:rPr lang="en-GB" sz="1100" b="1" baseline="0" dirty="0">
                          <a:solidFill>
                            <a:schemeClr val="tx1"/>
                          </a:solidFill>
                        </a:rPr>
                        <a:t> and skills</a:t>
                      </a:r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GB" sz="1100" dirty="0"/>
                        <a:t>Curriculum</a:t>
                      </a:r>
                      <a:r>
                        <a:rPr lang="en-GB" sz="1100" baseline="0" dirty="0"/>
                        <a:t> content</a:t>
                      </a:r>
                      <a:endParaRPr lang="en-GB" sz="11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dirty="0" err="1">
                          <a:solidFill>
                            <a:schemeClr val="tx1"/>
                          </a:solidFill>
                        </a:rPr>
                        <a:t>Oracy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, language and literacy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ICT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SMSC, Healthy</a:t>
                      </a:r>
                      <a:r>
                        <a:rPr lang="en-GB" sz="1100" baseline="0" dirty="0">
                          <a:solidFill>
                            <a:schemeClr val="tx1"/>
                          </a:solidFill>
                        </a:rPr>
                        <a:t> mind </a:t>
                      </a:r>
                    </a:p>
                    <a:p>
                      <a:pPr algn="ctr"/>
                      <a:r>
                        <a:rPr lang="en-GB" sz="1100" baseline="0" dirty="0">
                          <a:solidFill>
                            <a:schemeClr val="tx1"/>
                          </a:solidFill>
                        </a:rPr>
                        <a:t>and body</a:t>
                      </a:r>
                    </a:p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aseline="0" dirty="0">
                          <a:solidFill>
                            <a:schemeClr val="tx1"/>
                          </a:solidFill>
                        </a:rPr>
                        <a:t>CEIAG (pathways)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Problem solving,</a:t>
                      </a:r>
                      <a:r>
                        <a:rPr lang="en-GB" sz="1100" baseline="0" dirty="0">
                          <a:solidFill>
                            <a:schemeClr val="tx1"/>
                          </a:solidFill>
                        </a:rPr>
                        <a:t> reasoning and numeracy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386777"/>
                  </a:ext>
                </a:extLst>
              </a:tr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tx1"/>
                          </a:solidFill>
                        </a:rPr>
                        <a:t>History</a:t>
                      </a:r>
                      <a:r>
                        <a:rPr lang="en-GB" sz="1100" b="1" baseline="0" dirty="0">
                          <a:solidFill>
                            <a:schemeClr val="tx1"/>
                          </a:solidFill>
                        </a:rPr>
                        <a:t> key skills</a:t>
                      </a:r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Local History, invasion and conquest, </a:t>
                      </a:r>
                    </a:p>
                    <a:p>
                      <a:pPr algn="ctr"/>
                      <a:r>
                        <a:rPr lang="en-GB" sz="800" dirty="0">
                          <a:solidFill>
                            <a:schemeClr val="tx1"/>
                          </a:solidFill>
                        </a:rPr>
                        <a:t>Story of Britain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Social history; trade; rights and freedoms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Conflict, war, Ideologies,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674297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Cause</a:t>
                      </a:r>
                      <a:r>
                        <a:rPr lang="en-GB" sz="9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Consequence 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Significance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8E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Change</a:t>
                      </a:r>
                      <a:r>
                        <a:rPr lang="en-GB" sz="900" baseline="0" dirty="0">
                          <a:solidFill>
                            <a:schemeClr val="tx1"/>
                          </a:solidFill>
                        </a:rPr>
                        <a:t> and continuity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Cause/Consequence 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8E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Significance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8E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Change</a:t>
                      </a:r>
                      <a:r>
                        <a:rPr lang="en-GB" sz="900" baseline="0" dirty="0">
                          <a:solidFill>
                            <a:schemeClr val="tx1"/>
                          </a:solidFill>
                        </a:rPr>
                        <a:t> and continuity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Cause/Consequence 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Significance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8E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Change</a:t>
                      </a:r>
                      <a:r>
                        <a:rPr lang="en-GB" sz="900" baseline="0" dirty="0">
                          <a:solidFill>
                            <a:schemeClr val="tx1"/>
                          </a:solidFill>
                        </a:rPr>
                        <a:t> and continuity</a:t>
                      </a:r>
                      <a:endParaRPr lang="en-GB" sz="9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937026"/>
              </p:ext>
            </p:extLst>
          </p:nvPr>
        </p:nvGraphicFramePr>
        <p:xfrm>
          <a:off x="2478831" y="4730943"/>
          <a:ext cx="9520330" cy="21698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6722">
                  <a:extLst>
                    <a:ext uri="{9D8B030D-6E8A-4147-A177-3AD203B41FA5}">
                      <a16:colId xmlns:a16="http://schemas.microsoft.com/office/drawing/2014/main" val="1469074756"/>
                    </a:ext>
                  </a:extLst>
                </a:gridCol>
                <a:gridCol w="991701">
                  <a:extLst>
                    <a:ext uri="{9D8B030D-6E8A-4147-A177-3AD203B41FA5}">
                      <a16:colId xmlns:a16="http://schemas.microsoft.com/office/drawing/2014/main" val="1213554758"/>
                    </a:ext>
                  </a:extLst>
                </a:gridCol>
                <a:gridCol w="991701">
                  <a:extLst>
                    <a:ext uri="{9D8B030D-6E8A-4147-A177-3AD203B41FA5}">
                      <a16:colId xmlns:a16="http://schemas.microsoft.com/office/drawing/2014/main" val="57902840"/>
                    </a:ext>
                  </a:extLst>
                </a:gridCol>
                <a:gridCol w="991701">
                  <a:extLst>
                    <a:ext uri="{9D8B030D-6E8A-4147-A177-3AD203B41FA5}">
                      <a16:colId xmlns:a16="http://schemas.microsoft.com/office/drawing/2014/main" val="3587654297"/>
                    </a:ext>
                  </a:extLst>
                </a:gridCol>
                <a:gridCol w="991701">
                  <a:extLst>
                    <a:ext uri="{9D8B030D-6E8A-4147-A177-3AD203B41FA5}">
                      <a16:colId xmlns:a16="http://schemas.microsoft.com/office/drawing/2014/main" val="1831673588"/>
                    </a:ext>
                  </a:extLst>
                </a:gridCol>
                <a:gridCol w="991701">
                  <a:extLst>
                    <a:ext uri="{9D8B030D-6E8A-4147-A177-3AD203B41FA5}">
                      <a16:colId xmlns:a16="http://schemas.microsoft.com/office/drawing/2014/main" val="780393924"/>
                    </a:ext>
                  </a:extLst>
                </a:gridCol>
                <a:gridCol w="991701">
                  <a:extLst>
                    <a:ext uri="{9D8B030D-6E8A-4147-A177-3AD203B41FA5}">
                      <a16:colId xmlns:a16="http://schemas.microsoft.com/office/drawing/2014/main" val="65191296"/>
                    </a:ext>
                  </a:extLst>
                </a:gridCol>
                <a:gridCol w="991701">
                  <a:extLst>
                    <a:ext uri="{9D8B030D-6E8A-4147-A177-3AD203B41FA5}">
                      <a16:colId xmlns:a16="http://schemas.microsoft.com/office/drawing/2014/main" val="3158921320"/>
                    </a:ext>
                  </a:extLst>
                </a:gridCol>
                <a:gridCol w="991701">
                  <a:extLst>
                    <a:ext uri="{9D8B030D-6E8A-4147-A177-3AD203B41FA5}">
                      <a16:colId xmlns:a16="http://schemas.microsoft.com/office/drawing/2014/main" val="1918175377"/>
                    </a:ext>
                  </a:extLst>
                </a:gridCol>
              </a:tblGrid>
              <a:tr h="391266">
                <a:tc rowSpan="2"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  <a:p>
                      <a:pPr algn="ctr"/>
                      <a:r>
                        <a:rPr lang="en-GB" sz="1100" dirty="0"/>
                        <a:t>Evaluating impact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To</a:t>
                      </a:r>
                      <a:r>
                        <a:rPr lang="en-GB" sz="1100" baseline="0" dirty="0"/>
                        <a:t> ensure teaching and learning is effective so that learners understand quality and how to improve</a:t>
                      </a:r>
                      <a:endParaRPr lang="en-GB" sz="1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3423594"/>
                  </a:ext>
                </a:extLst>
              </a:tr>
              <a:tr h="88436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</a:rPr>
                        <a:t>Look at</a:t>
                      </a:r>
                      <a:r>
                        <a:rPr lang="en-GB" sz="1100" baseline="0" dirty="0">
                          <a:solidFill>
                            <a:schemeClr val="bg1"/>
                          </a:solidFill>
                        </a:rPr>
                        <a:t> whole child e.g. progress and personal development</a:t>
                      </a:r>
                      <a:endParaRPr lang="en-GB" sz="11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</a:rPr>
                        <a:t>Uses information</a:t>
                      </a:r>
                      <a:r>
                        <a:rPr lang="en-GB" sz="1100" baseline="0" dirty="0">
                          <a:solidFill>
                            <a:schemeClr val="bg1"/>
                          </a:solidFill>
                        </a:rPr>
                        <a:t> intelligently to identify areas for development</a:t>
                      </a:r>
                      <a:endParaRPr lang="en-GB" sz="11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</a:rPr>
                        <a:t>Use a wide range of measures, both qualitative and quantitative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</a:rPr>
                        <a:t>Creates</a:t>
                      </a:r>
                      <a:r>
                        <a:rPr lang="en-GB" sz="1100" baseline="0" dirty="0">
                          <a:solidFill>
                            <a:schemeClr val="bg1"/>
                          </a:solidFill>
                        </a:rPr>
                        <a:t> a continuous improvement cycle</a:t>
                      </a:r>
                      <a:endParaRPr lang="en-GB" sz="11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</a:rPr>
                        <a:t>Uses</a:t>
                      </a:r>
                      <a:r>
                        <a:rPr lang="en-GB" sz="1100" baseline="0" dirty="0">
                          <a:solidFill>
                            <a:schemeClr val="bg1"/>
                          </a:solidFill>
                        </a:rPr>
                        <a:t> a variety of techniques to collect and analyse information</a:t>
                      </a:r>
                      <a:endParaRPr lang="en-GB" sz="11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</a:rPr>
                        <a:t>Choose assessments that are fit</a:t>
                      </a:r>
                      <a:r>
                        <a:rPr lang="en-GB" sz="1100" baseline="0" dirty="0">
                          <a:solidFill>
                            <a:schemeClr val="bg1"/>
                          </a:solidFill>
                        </a:rPr>
                        <a:t> for purpose</a:t>
                      </a:r>
                      <a:endParaRPr lang="en-GB" sz="11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</a:rPr>
                        <a:t>Ensure</a:t>
                      </a:r>
                      <a:r>
                        <a:rPr lang="en-GB" sz="1100" baseline="0" dirty="0">
                          <a:solidFill>
                            <a:schemeClr val="bg1"/>
                          </a:solidFill>
                        </a:rPr>
                        <a:t> all information is quality assured by a “critical friend”</a:t>
                      </a:r>
                      <a:endParaRPr lang="en-GB" sz="11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bg1"/>
                          </a:solidFill>
                        </a:rPr>
                        <a:t>Convey</a:t>
                      </a:r>
                      <a:r>
                        <a:rPr lang="en-GB" sz="1100" baseline="0" dirty="0">
                          <a:solidFill>
                            <a:schemeClr val="bg1"/>
                          </a:solidFill>
                        </a:rPr>
                        <a:t> impact to all stakeholders in a simple clear format</a:t>
                      </a:r>
                      <a:endParaRPr lang="en-GB" sz="11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9139"/>
                  </a:ext>
                </a:extLst>
              </a:tr>
              <a:tr h="391266">
                <a:tc rowSpan="2"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tx1"/>
                          </a:solidFill>
                        </a:rPr>
                        <a:t>How we</a:t>
                      </a:r>
                      <a:r>
                        <a:rPr lang="en-GB" sz="1100" b="1" baseline="0" dirty="0">
                          <a:solidFill>
                            <a:schemeClr val="tx1"/>
                          </a:solidFill>
                        </a:rPr>
                        <a:t> measure the impact</a:t>
                      </a:r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n-GB" sz="1100" b="1" baseline="0" dirty="0">
                          <a:solidFill>
                            <a:schemeClr val="tx1"/>
                          </a:solidFill>
                        </a:rPr>
                        <a:t> secure</a:t>
                      </a:r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386777"/>
                  </a:ext>
                </a:extLst>
              </a:tr>
              <a:tr h="391266"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AFL strategies and pupil voice</a:t>
                      </a:r>
                      <a:r>
                        <a:rPr lang="en-GB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incorporated with SOW</a:t>
                      </a:r>
                      <a:endParaRPr lang="en-GB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Live marking strategies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Assessments designed to address specific skills – to be assessed individually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0" dirty="0">
                          <a:solidFill>
                            <a:schemeClr val="tx1"/>
                          </a:solidFill>
                        </a:rPr>
                        <a:t>Moderation of KS3 assessments</a:t>
                      </a:r>
                    </a:p>
                    <a:p>
                      <a:pPr algn="ctr"/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674297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530437" y="-39801"/>
            <a:ext cx="6026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HISTORY CURRICULUM OVERVIEW </a:t>
            </a:r>
          </a:p>
        </p:txBody>
      </p:sp>
    </p:spTree>
    <p:extLst>
      <p:ext uri="{BB962C8B-B14F-4D97-AF65-F5344CB8AC3E}">
        <p14:creationId xmlns:p14="http://schemas.microsoft.com/office/powerpoint/2010/main" val="151121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442</Words>
  <Application>Microsoft Office PowerPoint</Application>
  <PresentationFormat>Widescreen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Christleton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O'Hare (JO)</dc:creator>
  <cp:lastModifiedBy>A Rose (AKR)</cp:lastModifiedBy>
  <cp:revision>13</cp:revision>
  <dcterms:created xsi:type="dcterms:W3CDTF">2019-12-12T09:34:24Z</dcterms:created>
  <dcterms:modified xsi:type="dcterms:W3CDTF">2023-09-28T09:34:57Z</dcterms:modified>
</cp:coreProperties>
</file>