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EDE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2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7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6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0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8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4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2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96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7D7E-9BC4-4EC4-966D-05328083D8EB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8E74-EAC9-4121-AAEF-309B9A4DC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erge 6"/>
          <p:cNvSpPr/>
          <p:nvPr/>
        </p:nvSpPr>
        <p:spPr>
          <a:xfrm>
            <a:off x="665582" y="2475686"/>
            <a:ext cx="1688841" cy="1708691"/>
          </a:xfrm>
          <a:prstGeom prst="flowChartMerg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200" dirty="0"/>
              <a:t>2. How do we organise learning?</a:t>
            </a:r>
          </a:p>
        </p:txBody>
      </p:sp>
      <p:sp>
        <p:nvSpPr>
          <p:cNvPr id="8" name="Flowchart: Merge 7"/>
          <p:cNvSpPr/>
          <p:nvPr/>
        </p:nvSpPr>
        <p:spPr>
          <a:xfrm>
            <a:off x="665582" y="321878"/>
            <a:ext cx="1688841" cy="1708691"/>
          </a:xfrm>
          <a:prstGeom prst="flowChartMerg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1.What are we trying to achieve?</a:t>
            </a:r>
          </a:p>
        </p:txBody>
      </p:sp>
      <p:sp>
        <p:nvSpPr>
          <p:cNvPr id="9" name="Flowchart: Merge 8"/>
          <p:cNvSpPr/>
          <p:nvPr/>
        </p:nvSpPr>
        <p:spPr>
          <a:xfrm>
            <a:off x="665582" y="4917999"/>
            <a:ext cx="1688841" cy="170869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3.How well are we achieving our aims?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9290" y="321879"/>
            <a:ext cx="363894" cy="170869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1400" dirty="0"/>
              <a:t>INTENT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9290" y="2203545"/>
            <a:ext cx="363894" cy="23979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900" dirty="0"/>
              <a:t>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399" y="4917998"/>
            <a:ext cx="363894" cy="170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1400" dirty="0"/>
              <a:t>IMPACT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08314"/>
              </p:ext>
            </p:extLst>
          </p:nvPr>
        </p:nvGraphicFramePr>
        <p:xfrm>
          <a:off x="2506825" y="371585"/>
          <a:ext cx="949234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057">
                  <a:extLst>
                    <a:ext uri="{9D8B030D-6E8A-4147-A177-3AD203B41FA5}">
                      <a16:colId xmlns:a16="http://schemas.microsoft.com/office/drawing/2014/main" val="1469074756"/>
                    </a:ext>
                  </a:extLst>
                </a:gridCol>
                <a:gridCol w="1582057">
                  <a:extLst>
                    <a:ext uri="{9D8B030D-6E8A-4147-A177-3AD203B41FA5}">
                      <a16:colId xmlns:a16="http://schemas.microsoft.com/office/drawing/2014/main" val="1213554758"/>
                    </a:ext>
                  </a:extLst>
                </a:gridCol>
                <a:gridCol w="395514">
                  <a:extLst>
                    <a:ext uri="{9D8B030D-6E8A-4147-A177-3AD203B41FA5}">
                      <a16:colId xmlns:a16="http://schemas.microsoft.com/office/drawing/2014/main" val="410027498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3587654297"/>
                    </a:ext>
                  </a:extLst>
                </a:gridCol>
                <a:gridCol w="791029">
                  <a:extLst>
                    <a:ext uri="{9D8B030D-6E8A-4147-A177-3AD203B41FA5}">
                      <a16:colId xmlns:a16="http://schemas.microsoft.com/office/drawing/2014/main" val="1734363395"/>
                    </a:ext>
                  </a:extLst>
                </a:gridCol>
                <a:gridCol w="791029">
                  <a:extLst>
                    <a:ext uri="{9D8B030D-6E8A-4147-A177-3AD203B41FA5}">
                      <a16:colId xmlns:a16="http://schemas.microsoft.com/office/drawing/2014/main" val="780393924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131750143"/>
                    </a:ext>
                  </a:extLst>
                </a:gridCol>
                <a:gridCol w="395514">
                  <a:extLst>
                    <a:ext uri="{9D8B030D-6E8A-4147-A177-3AD203B41FA5}">
                      <a16:colId xmlns:a16="http://schemas.microsoft.com/office/drawing/2014/main" val="3158921320"/>
                    </a:ext>
                  </a:extLst>
                </a:gridCol>
                <a:gridCol w="1582057">
                  <a:extLst>
                    <a:ext uri="{9D8B030D-6E8A-4147-A177-3AD203B41FA5}">
                      <a16:colId xmlns:a16="http://schemas.microsoft.com/office/drawing/2014/main" val="285123643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Curriculum</a:t>
                      </a:r>
                      <a:r>
                        <a:rPr lang="en-GB" sz="1100" baseline="0" dirty="0"/>
                        <a:t> vision</a:t>
                      </a:r>
                      <a:endParaRPr lang="en-GB" sz="1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The history curriculum aims to 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4235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Develop students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into happy, hardworking and caring people, who aspire to be the best they can be and ensure their aspirations are brought to life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Core values of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Cheerful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Caring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Committed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Collaborative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Creative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8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Focus for learning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Attitudes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- determined,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respectful, dedicated, helpful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Habits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- resilient, resourceful, reflective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and collaborative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Skills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- literacy, numeracy, ICT, personal, learning and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thinking skills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Knowledge and understanding-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subject expertise to shape our knowledge of the world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67429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253121"/>
              </p:ext>
            </p:extLst>
          </p:nvPr>
        </p:nvGraphicFramePr>
        <p:xfrm>
          <a:off x="2478831" y="2138228"/>
          <a:ext cx="952033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722">
                  <a:extLst>
                    <a:ext uri="{9D8B030D-6E8A-4147-A177-3AD203B41FA5}">
                      <a16:colId xmlns:a16="http://schemas.microsoft.com/office/drawing/2014/main" val="1469074756"/>
                    </a:ext>
                  </a:extLst>
                </a:gridCol>
                <a:gridCol w="695917">
                  <a:extLst>
                    <a:ext uri="{9D8B030D-6E8A-4147-A177-3AD203B41FA5}">
                      <a16:colId xmlns:a16="http://schemas.microsoft.com/office/drawing/2014/main" val="1213554758"/>
                    </a:ext>
                  </a:extLst>
                </a:gridCol>
                <a:gridCol w="29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567">
                  <a:extLst>
                    <a:ext uri="{9D8B030D-6E8A-4147-A177-3AD203B41FA5}">
                      <a16:colId xmlns:a16="http://schemas.microsoft.com/office/drawing/2014/main" val="2074339365"/>
                    </a:ext>
                  </a:extLst>
                </a:gridCol>
                <a:gridCol w="661134">
                  <a:extLst>
                    <a:ext uri="{9D8B030D-6E8A-4147-A177-3AD203B41FA5}">
                      <a16:colId xmlns:a16="http://schemas.microsoft.com/office/drawing/2014/main" val="4135259640"/>
                    </a:ext>
                  </a:extLst>
                </a:gridCol>
                <a:gridCol w="129422">
                  <a:extLst>
                    <a:ext uri="{9D8B030D-6E8A-4147-A177-3AD203B41FA5}">
                      <a16:colId xmlns:a16="http://schemas.microsoft.com/office/drawing/2014/main" val="2475241781"/>
                    </a:ext>
                  </a:extLst>
                </a:gridCol>
                <a:gridCol w="862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2165">
                  <a:extLst>
                    <a:ext uri="{9D8B030D-6E8A-4147-A177-3AD203B41FA5}">
                      <a16:colId xmlns:a16="http://schemas.microsoft.com/office/drawing/2014/main" val="2289643234"/>
                    </a:ext>
                  </a:extLst>
                </a:gridCol>
                <a:gridCol w="7995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3519">
                  <a:extLst>
                    <a:ext uri="{9D8B030D-6E8A-4147-A177-3AD203B41FA5}">
                      <a16:colId xmlns:a16="http://schemas.microsoft.com/office/drawing/2014/main" val="577576939"/>
                    </a:ext>
                  </a:extLst>
                </a:gridCol>
                <a:gridCol w="1058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5621">
                  <a:extLst>
                    <a:ext uri="{9D8B030D-6E8A-4147-A177-3AD203B41FA5}">
                      <a16:colId xmlns:a16="http://schemas.microsoft.com/office/drawing/2014/main" val="2946260424"/>
                    </a:ext>
                  </a:extLst>
                </a:gridCol>
                <a:gridCol w="3466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0756">
                  <a:extLst>
                    <a:ext uri="{9D8B030D-6E8A-4147-A177-3AD203B41FA5}">
                      <a16:colId xmlns:a16="http://schemas.microsoft.com/office/drawing/2014/main" val="2107995130"/>
                    </a:ext>
                  </a:extLst>
                </a:gridCol>
                <a:gridCol w="8815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endParaRPr lang="en-GB" sz="1100" dirty="0"/>
                    </a:p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Approaches </a:t>
                      </a:r>
                    </a:p>
                    <a:p>
                      <a:pPr algn="ctr"/>
                      <a:r>
                        <a:rPr lang="en-GB" sz="1100" dirty="0"/>
                        <a:t>to learning inside and</a:t>
                      </a:r>
                      <a:r>
                        <a:rPr lang="en-GB" sz="1100" baseline="0" dirty="0"/>
                        <a:t> outside of the classroom</a:t>
                      </a:r>
                      <a:endParaRPr lang="en-GB" sz="1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 curriculum as</a:t>
                      </a:r>
                      <a:r>
                        <a:rPr lang="en-GB" sz="1200" baseline="0" dirty="0"/>
                        <a:t> an entire planned learning experience underpinned by a broad set of common values and purposes</a:t>
                      </a:r>
                      <a:endParaRPr lang="en-GB" sz="1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4235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Varied approach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matched to learning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need e.g. enquiry, instruction, practical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Assessment</a:t>
                      </a:r>
                      <a:r>
                        <a:rPr lang="en-GB" sz="1100" b="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 fit for purpose and integral to teaching and learning. 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Personalised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- offering challenge and support to enable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all learners to make progress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Retrieval</a:t>
                      </a:r>
                      <a:r>
                        <a:rPr lang="en-GB" sz="1100" b="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in the form of low stake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testing to help students with long term knowledge gains without pressure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Metacognition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- encourage learners to reflect on their own learning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Learning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Habits- 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students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are given opportunities to work collaboratively, reflectively resourcefully and with resilience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Targeted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</a:rPr>
                        <a:t> r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esources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 matched to learning need- use of time, space,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people, materials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and skills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100" dirty="0"/>
                        <a:t>Curriculum</a:t>
                      </a:r>
                      <a:r>
                        <a:rPr lang="en-GB" sz="1100" baseline="0" dirty="0"/>
                        <a:t> content</a:t>
                      </a:r>
                      <a:endParaRPr lang="en-GB" sz="1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Oracy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, language and literacy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ICT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SMSC, Healthy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mind 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and body</a:t>
                      </a:r>
                    </a:p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CEIAG (pathways)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Problem solving,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reasoning and numeracy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386777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History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key skills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Local History, invasion and conquest, 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Story of Britain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Social history; trade; rights and freedoms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Conflict, war, Ideologies,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7429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Cause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Consequence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Significance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8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Change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and continuity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Cause/Consequence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8E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Significance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8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Change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and continuity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Cause/Consequence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Significance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8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Change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and continuity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37026"/>
              </p:ext>
            </p:extLst>
          </p:nvPr>
        </p:nvGraphicFramePr>
        <p:xfrm>
          <a:off x="2478831" y="4730943"/>
          <a:ext cx="9520330" cy="2169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722">
                  <a:extLst>
                    <a:ext uri="{9D8B030D-6E8A-4147-A177-3AD203B41FA5}">
                      <a16:colId xmlns:a16="http://schemas.microsoft.com/office/drawing/2014/main" val="1469074756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1213554758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57902840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3587654297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1831673588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780393924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65191296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3158921320"/>
                    </a:ext>
                  </a:extLst>
                </a:gridCol>
                <a:gridCol w="991701">
                  <a:extLst>
                    <a:ext uri="{9D8B030D-6E8A-4147-A177-3AD203B41FA5}">
                      <a16:colId xmlns:a16="http://schemas.microsoft.com/office/drawing/2014/main" val="1918175377"/>
                    </a:ext>
                  </a:extLst>
                </a:gridCol>
              </a:tblGrid>
              <a:tr h="391266">
                <a:tc row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Evaluating impact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</a:t>
                      </a:r>
                      <a:r>
                        <a:rPr lang="en-GB" sz="1100" baseline="0" dirty="0"/>
                        <a:t> ensure teaching and learning is effective so that learners understand quality and how to improve</a:t>
                      </a:r>
                      <a:endParaRPr lang="en-GB" sz="1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423594"/>
                  </a:ext>
                </a:extLst>
              </a:tr>
              <a:tr h="88436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Look at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whole child e.g. progress and personal development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Uses information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intelligently to identify areas for development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Use a wide range of measures, both qualitative and quantitative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Creates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a continuous improvement cycle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Uses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a variety of techniques to collect and analyse information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Choose assessments that are fit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for purpose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Ensure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all information is quality assured by a “critical friend”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Convey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impact to all stakeholders in a simple clear format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9139"/>
                  </a:ext>
                </a:extLst>
              </a:tr>
              <a:tr h="391266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How we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measure the impact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secure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386777"/>
                  </a:ext>
                </a:extLst>
              </a:tr>
              <a:tr h="391266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AFL strategies and pupil voice</a:t>
                      </a:r>
                      <a:r>
                        <a:rPr lang="en-GB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incorporated with SOW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Live marking strategies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Assessments designed to address specific skills – to be assessed individually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Moderation of KS3 assessments</a:t>
                      </a: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7429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30437" y="-39801"/>
            <a:ext cx="602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HISTORY CURRICULUM OVERVIEW </a:t>
            </a:r>
          </a:p>
        </p:txBody>
      </p:sp>
    </p:spTree>
    <p:extLst>
      <p:ext uri="{BB962C8B-B14F-4D97-AF65-F5344CB8AC3E}">
        <p14:creationId xmlns:p14="http://schemas.microsoft.com/office/powerpoint/2010/main" val="15112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442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Christleton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O'Hare (JO)</dc:creator>
  <cp:lastModifiedBy>A Rose (AKR)</cp:lastModifiedBy>
  <cp:revision>13</cp:revision>
  <dcterms:created xsi:type="dcterms:W3CDTF">2019-12-12T09:34:24Z</dcterms:created>
  <dcterms:modified xsi:type="dcterms:W3CDTF">2023-09-28T09:34:57Z</dcterms:modified>
</cp:coreProperties>
</file>