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Lst>
  <p:sldSz cy="10698475" cx="7589525"/>
  <p:notesSz cx="6797675" cy="9926625"/>
  <p:embeddedFontLst>
    <p:embeddedFont>
      <p:font typeface="Gill Sans"/>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70">
          <p15:clr>
            <a:srgbClr val="000000"/>
          </p15:clr>
        </p15:guide>
        <p15:guide id="2" pos="2390">
          <p15:clr>
            <a:srgbClr val="000000"/>
          </p15:clr>
        </p15:guide>
      </p15:sldGuideLst>
    </p:ext>
    <p:ext uri="http://customooxmlschemas.google.com/">
      <go:slidesCustomData xmlns:go="http://customooxmlschemas.google.com/" r:id="rId10" roundtripDataSignature="AMtx7mhf3p0u/i0qQgMz2KISFGy9E1Tu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70" orient="horz"/>
        <p:guide pos="239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Gill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GillSans-regular.fntdata"/><Relationship Id="rId1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6400" cy="4968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49688" y="0"/>
            <a:ext cx="2946400" cy="4968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211399" y="1241425"/>
            <a:ext cx="2374800" cy="3349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450" y="4776788"/>
            <a:ext cx="5438775" cy="3908425"/>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21"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21"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21"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21"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9750"/>
            <a:ext cx="2946400" cy="49688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21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49688" y="9429750"/>
            <a:ext cx="2946400" cy="49688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notes"/>
          <p:cNvSpPr/>
          <p:nvPr>
            <p:ph idx="2" type="sldImg"/>
          </p:nvPr>
        </p:nvSpPr>
        <p:spPr>
          <a:xfrm>
            <a:off x="2211399" y="1241425"/>
            <a:ext cx="2374800" cy="3349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0" name="Google Shape;80;p1:notes"/>
          <p:cNvSpPr txBox="1"/>
          <p:nvPr>
            <p:ph idx="1" type="body"/>
          </p:nvPr>
        </p:nvSpPr>
        <p:spPr>
          <a:xfrm>
            <a:off x="679450" y="4776788"/>
            <a:ext cx="5438775" cy="39084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21"/>
          </a:p>
        </p:txBody>
      </p:sp>
      <p:sp>
        <p:nvSpPr>
          <p:cNvPr id="81" name="Google Shape;81;p1:notes"/>
          <p:cNvSpPr txBox="1"/>
          <p:nvPr>
            <p:ph idx="12" type="sldNum"/>
          </p:nvPr>
        </p:nvSpPr>
        <p:spPr>
          <a:xfrm>
            <a:off x="3849688" y="9429750"/>
            <a:ext cx="2946400" cy="496888"/>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2:notes"/>
          <p:cNvSpPr/>
          <p:nvPr>
            <p:ph idx="2" type="sldImg"/>
          </p:nvPr>
        </p:nvSpPr>
        <p:spPr>
          <a:xfrm>
            <a:off x="2211399" y="1241425"/>
            <a:ext cx="2374800" cy="33495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403" name="Google Shape;403;p2:notes"/>
          <p:cNvSpPr txBox="1"/>
          <p:nvPr>
            <p:ph idx="1" type="body"/>
          </p:nvPr>
        </p:nvSpPr>
        <p:spPr>
          <a:xfrm>
            <a:off x="679450" y="4776788"/>
            <a:ext cx="5438775" cy="39084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21"/>
          </a:p>
        </p:txBody>
      </p:sp>
      <p:sp>
        <p:nvSpPr>
          <p:cNvPr id="404" name="Google Shape;404;p2:notes"/>
          <p:cNvSpPr txBox="1"/>
          <p:nvPr>
            <p:ph idx="12" type="sldNum"/>
          </p:nvPr>
        </p:nvSpPr>
        <p:spPr>
          <a:xfrm>
            <a:off x="3849688" y="9429750"/>
            <a:ext cx="2946400" cy="496888"/>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569215" y="1750885"/>
            <a:ext cx="6451200" cy="3724800"/>
          </a:xfrm>
          <a:prstGeom prst="rect">
            <a:avLst/>
          </a:prstGeom>
          <a:noFill/>
          <a:ln>
            <a:noFill/>
          </a:ln>
        </p:spPr>
        <p:txBody>
          <a:bodyPr anchorCtr="0" anchor="b" bIns="33025" lIns="66075" spcFirstLastPara="1" rIns="66075" wrap="square" tIns="33025">
            <a:noAutofit/>
          </a:bodyPr>
          <a:lstStyle>
            <a:lvl1pPr lvl="0" algn="ctr">
              <a:lnSpc>
                <a:spcPct val="90000"/>
              </a:lnSpc>
              <a:spcBef>
                <a:spcPts val="0"/>
              </a:spcBef>
              <a:spcAft>
                <a:spcPts val="0"/>
              </a:spcAft>
              <a:buSzPts val="1000"/>
              <a:buNone/>
              <a:defRPr sz="4600"/>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17" name="Google Shape;17;p4"/>
          <p:cNvSpPr txBox="1"/>
          <p:nvPr>
            <p:ph idx="1" type="subTitle"/>
          </p:nvPr>
        </p:nvSpPr>
        <p:spPr>
          <a:xfrm>
            <a:off x="948692" y="5619177"/>
            <a:ext cx="5692200" cy="2583000"/>
          </a:xfrm>
          <a:prstGeom prst="rect">
            <a:avLst/>
          </a:prstGeom>
          <a:noFill/>
          <a:ln>
            <a:noFill/>
          </a:ln>
        </p:spPr>
        <p:txBody>
          <a:bodyPr anchorCtr="0" anchor="t" bIns="33025" lIns="66075" spcFirstLastPara="1" rIns="66075" wrap="square" tIns="33025">
            <a:no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18" name="Google Shape;18;p4"/>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19" name="Google Shape;19;p4"/>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20" name="Google Shape;20;p4"/>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716206" y="4284645"/>
            <a:ext cx="9066600" cy="1636500"/>
          </a:xfrm>
          <a:prstGeom prst="rect">
            <a:avLst/>
          </a:prstGeom>
          <a:noFill/>
          <a:ln>
            <a:noFill/>
          </a:ln>
        </p:spPr>
        <p:txBody>
          <a:bodyPr anchorCtr="0" anchor="ctr" bIns="33025" lIns="66075" spcFirstLastPara="1" rIns="66075" wrap="square" tIns="33025">
            <a:noAutofit/>
          </a:bodyPr>
          <a:lstStyle>
            <a:lvl1pPr lvl="0" algn="l">
              <a:lnSpc>
                <a:spcPct val="90000"/>
              </a:lnSpc>
              <a:spcBef>
                <a:spcPts val="0"/>
              </a:spcBef>
              <a:spcAft>
                <a:spcPts val="0"/>
              </a:spcAft>
              <a:buSzPts val="1000"/>
              <a:buNone/>
              <a:defRPr/>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74" name="Google Shape;74;p13"/>
          <p:cNvSpPr txBox="1"/>
          <p:nvPr>
            <p:ph idx="1" type="body"/>
          </p:nvPr>
        </p:nvSpPr>
        <p:spPr>
          <a:xfrm rot="5400000">
            <a:off x="-1604257" y="2695545"/>
            <a:ext cx="9066600" cy="4814700"/>
          </a:xfrm>
          <a:prstGeom prst="rect">
            <a:avLst/>
          </a:prstGeom>
          <a:noFill/>
          <a:ln>
            <a:noFill/>
          </a:ln>
        </p:spPr>
        <p:txBody>
          <a:bodyPr anchorCtr="0" anchor="t" bIns="33025" lIns="66075" spcFirstLastPara="1" rIns="66075" wrap="square" tIns="33025">
            <a:noAutofit/>
          </a:bodyPr>
          <a:lstStyle>
            <a:lvl1pPr indent="-311150" lvl="0" marL="457200" algn="l">
              <a:lnSpc>
                <a:spcPct val="90000"/>
              </a:lnSpc>
              <a:spcBef>
                <a:spcPts val="800"/>
              </a:spcBef>
              <a:spcAft>
                <a:spcPts val="0"/>
              </a:spcAft>
              <a:buClr>
                <a:schemeClr val="dk1"/>
              </a:buClr>
              <a:buSzPts val="1300"/>
              <a:buChar char="•"/>
              <a:defRPr/>
            </a:lvl1pPr>
            <a:lvl2pPr indent="-311150" lvl="1" marL="914400" algn="l">
              <a:lnSpc>
                <a:spcPct val="90000"/>
              </a:lnSpc>
              <a:spcBef>
                <a:spcPts val="400"/>
              </a:spcBef>
              <a:spcAft>
                <a:spcPts val="0"/>
              </a:spcAft>
              <a:buClr>
                <a:schemeClr val="dk1"/>
              </a:buClr>
              <a:buSzPts val="1300"/>
              <a:buChar char="•"/>
              <a:defRPr/>
            </a:lvl2pPr>
            <a:lvl3pPr indent="-311150" lvl="2" marL="1371600" algn="l">
              <a:lnSpc>
                <a:spcPct val="90000"/>
              </a:lnSpc>
              <a:spcBef>
                <a:spcPts val="400"/>
              </a:spcBef>
              <a:spcAft>
                <a:spcPts val="0"/>
              </a:spcAft>
              <a:buClr>
                <a:schemeClr val="dk1"/>
              </a:buClr>
              <a:buSzPts val="1300"/>
              <a:buChar char="•"/>
              <a:defRPr/>
            </a:lvl3pPr>
            <a:lvl4pPr indent="-311150" lvl="3" marL="1828800" algn="l">
              <a:lnSpc>
                <a:spcPct val="90000"/>
              </a:lnSpc>
              <a:spcBef>
                <a:spcPts val="400"/>
              </a:spcBef>
              <a:spcAft>
                <a:spcPts val="0"/>
              </a:spcAft>
              <a:buClr>
                <a:schemeClr val="dk1"/>
              </a:buClr>
              <a:buSzPts val="1300"/>
              <a:buChar char="•"/>
              <a:defRPr/>
            </a:lvl4pPr>
            <a:lvl5pPr indent="-311150" lvl="4" marL="2286000" algn="l">
              <a:lnSpc>
                <a:spcPct val="90000"/>
              </a:lnSpc>
              <a:spcBef>
                <a:spcPts val="400"/>
              </a:spcBef>
              <a:spcAft>
                <a:spcPts val="0"/>
              </a:spcAft>
              <a:buClr>
                <a:schemeClr val="dk1"/>
              </a:buClr>
              <a:buSzPts val="1300"/>
              <a:buChar char="•"/>
              <a:defRPr/>
            </a:lvl5pPr>
            <a:lvl6pPr indent="-311150" lvl="5" marL="2743200" algn="l">
              <a:lnSpc>
                <a:spcPct val="90000"/>
              </a:lnSpc>
              <a:spcBef>
                <a:spcPts val="400"/>
              </a:spcBef>
              <a:spcAft>
                <a:spcPts val="0"/>
              </a:spcAft>
              <a:buClr>
                <a:schemeClr val="dk1"/>
              </a:buClr>
              <a:buSzPts val="1300"/>
              <a:buChar char="•"/>
              <a:defRPr/>
            </a:lvl6pPr>
            <a:lvl7pPr indent="-311150" lvl="6" marL="3200400" algn="l">
              <a:lnSpc>
                <a:spcPct val="90000"/>
              </a:lnSpc>
              <a:spcBef>
                <a:spcPts val="400"/>
              </a:spcBef>
              <a:spcAft>
                <a:spcPts val="0"/>
              </a:spcAft>
              <a:buClr>
                <a:schemeClr val="dk1"/>
              </a:buClr>
              <a:buSzPts val="1300"/>
              <a:buChar char="•"/>
              <a:defRPr/>
            </a:lvl7pPr>
            <a:lvl8pPr indent="-311150" lvl="7" marL="3657600" algn="l">
              <a:lnSpc>
                <a:spcPct val="90000"/>
              </a:lnSpc>
              <a:spcBef>
                <a:spcPts val="400"/>
              </a:spcBef>
              <a:spcAft>
                <a:spcPts val="0"/>
              </a:spcAft>
              <a:buClr>
                <a:schemeClr val="dk1"/>
              </a:buClr>
              <a:buSzPts val="1300"/>
              <a:buChar char="•"/>
              <a:defRPr/>
            </a:lvl8pPr>
            <a:lvl9pPr indent="-311150" lvl="8" marL="4114800" algn="l">
              <a:lnSpc>
                <a:spcPct val="90000"/>
              </a:lnSpc>
              <a:spcBef>
                <a:spcPts val="400"/>
              </a:spcBef>
              <a:spcAft>
                <a:spcPts val="0"/>
              </a:spcAft>
              <a:buClr>
                <a:schemeClr val="dk1"/>
              </a:buClr>
              <a:buSzPts val="1300"/>
              <a:buChar char="•"/>
              <a:defRPr/>
            </a:lvl9pPr>
          </a:lstStyle>
          <a:p/>
        </p:txBody>
      </p:sp>
      <p:sp>
        <p:nvSpPr>
          <p:cNvPr id="75" name="Google Shape;75;p13"/>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76" name="Google Shape;76;p13"/>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77" name="Google Shape;77;p13"/>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517828" y="2667192"/>
            <a:ext cx="6546000" cy="4450200"/>
          </a:xfrm>
          <a:prstGeom prst="rect">
            <a:avLst/>
          </a:prstGeom>
          <a:noFill/>
          <a:ln>
            <a:noFill/>
          </a:ln>
        </p:spPr>
        <p:txBody>
          <a:bodyPr anchorCtr="0" anchor="b" bIns="33025" lIns="66075" spcFirstLastPara="1" rIns="66075" wrap="square" tIns="33025">
            <a:noAutofit/>
          </a:bodyPr>
          <a:lstStyle>
            <a:lvl1pPr lvl="0" algn="l">
              <a:lnSpc>
                <a:spcPct val="90000"/>
              </a:lnSpc>
              <a:spcBef>
                <a:spcPts val="0"/>
              </a:spcBef>
              <a:spcAft>
                <a:spcPts val="0"/>
              </a:spcAft>
              <a:buSzPts val="1000"/>
              <a:buNone/>
              <a:defRPr sz="4600"/>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23" name="Google Shape;23;p5"/>
          <p:cNvSpPr txBox="1"/>
          <p:nvPr>
            <p:ph idx="1" type="body"/>
          </p:nvPr>
        </p:nvSpPr>
        <p:spPr>
          <a:xfrm>
            <a:off x="517828" y="7159561"/>
            <a:ext cx="6546000" cy="2340300"/>
          </a:xfrm>
          <a:prstGeom prst="rect">
            <a:avLst/>
          </a:prstGeom>
          <a:noFill/>
          <a:ln>
            <a:noFill/>
          </a:ln>
        </p:spPr>
        <p:txBody>
          <a:bodyPr anchorCtr="0" anchor="t" bIns="33025" lIns="66075" spcFirstLastPara="1" rIns="66075" wrap="square" tIns="33025">
            <a:noAutofit/>
          </a:bodyPr>
          <a:lstStyle>
            <a:lvl1pPr indent="-228600" lvl="0" marL="457200" algn="l">
              <a:lnSpc>
                <a:spcPct val="90000"/>
              </a:lnSpc>
              <a:spcBef>
                <a:spcPts val="800"/>
              </a:spcBef>
              <a:spcAft>
                <a:spcPts val="0"/>
              </a:spcAft>
              <a:buClr>
                <a:schemeClr val="dk1"/>
              </a:buClr>
              <a:buSzPts val="1800"/>
              <a:buNone/>
              <a:defRPr sz="1800">
                <a:solidFill>
                  <a:schemeClr val="dk1"/>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24" name="Google Shape;24;p5"/>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25" name="Google Shape;25;p5"/>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26" name="Google Shape;26;p5"/>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521835" y="569969"/>
            <a:ext cx="6546000" cy="2067000"/>
          </a:xfrm>
          <a:prstGeom prst="rect">
            <a:avLst/>
          </a:prstGeom>
          <a:noFill/>
          <a:ln>
            <a:noFill/>
          </a:ln>
        </p:spPr>
        <p:txBody>
          <a:bodyPr anchorCtr="0" anchor="ctr" bIns="33025" lIns="66075" spcFirstLastPara="1" rIns="66075" wrap="square" tIns="33025">
            <a:noAutofit/>
          </a:bodyPr>
          <a:lstStyle>
            <a:lvl1pPr lvl="0" algn="l">
              <a:lnSpc>
                <a:spcPct val="90000"/>
              </a:lnSpc>
              <a:spcBef>
                <a:spcPts val="0"/>
              </a:spcBef>
              <a:spcAft>
                <a:spcPts val="0"/>
              </a:spcAft>
              <a:buSzPts val="1000"/>
              <a:buNone/>
              <a:defRPr/>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29" name="Google Shape;29;p6"/>
          <p:cNvSpPr txBox="1"/>
          <p:nvPr>
            <p:ph idx="1" type="body"/>
          </p:nvPr>
        </p:nvSpPr>
        <p:spPr>
          <a:xfrm>
            <a:off x="521780" y="2847973"/>
            <a:ext cx="3225600" cy="6788100"/>
          </a:xfrm>
          <a:prstGeom prst="rect">
            <a:avLst/>
          </a:prstGeom>
          <a:noFill/>
          <a:ln>
            <a:noFill/>
          </a:ln>
        </p:spPr>
        <p:txBody>
          <a:bodyPr anchorCtr="0" anchor="t" bIns="33025" lIns="66075" spcFirstLastPara="1" rIns="66075" wrap="square" tIns="33025">
            <a:noAutofit/>
          </a:bodyPr>
          <a:lstStyle>
            <a:lvl1pPr indent="-311150" lvl="0" marL="457200" algn="l">
              <a:lnSpc>
                <a:spcPct val="90000"/>
              </a:lnSpc>
              <a:spcBef>
                <a:spcPts val="800"/>
              </a:spcBef>
              <a:spcAft>
                <a:spcPts val="0"/>
              </a:spcAft>
              <a:buClr>
                <a:schemeClr val="dk1"/>
              </a:buClr>
              <a:buSzPts val="1300"/>
              <a:buChar char="•"/>
              <a:defRPr/>
            </a:lvl1pPr>
            <a:lvl2pPr indent="-311150" lvl="1" marL="914400" algn="l">
              <a:lnSpc>
                <a:spcPct val="90000"/>
              </a:lnSpc>
              <a:spcBef>
                <a:spcPts val="400"/>
              </a:spcBef>
              <a:spcAft>
                <a:spcPts val="0"/>
              </a:spcAft>
              <a:buClr>
                <a:schemeClr val="dk1"/>
              </a:buClr>
              <a:buSzPts val="1300"/>
              <a:buChar char="•"/>
              <a:defRPr/>
            </a:lvl2pPr>
            <a:lvl3pPr indent="-311150" lvl="2" marL="1371600" algn="l">
              <a:lnSpc>
                <a:spcPct val="90000"/>
              </a:lnSpc>
              <a:spcBef>
                <a:spcPts val="400"/>
              </a:spcBef>
              <a:spcAft>
                <a:spcPts val="0"/>
              </a:spcAft>
              <a:buClr>
                <a:schemeClr val="dk1"/>
              </a:buClr>
              <a:buSzPts val="1300"/>
              <a:buChar char="•"/>
              <a:defRPr/>
            </a:lvl3pPr>
            <a:lvl4pPr indent="-311150" lvl="3" marL="1828800" algn="l">
              <a:lnSpc>
                <a:spcPct val="90000"/>
              </a:lnSpc>
              <a:spcBef>
                <a:spcPts val="400"/>
              </a:spcBef>
              <a:spcAft>
                <a:spcPts val="0"/>
              </a:spcAft>
              <a:buClr>
                <a:schemeClr val="dk1"/>
              </a:buClr>
              <a:buSzPts val="1300"/>
              <a:buChar char="•"/>
              <a:defRPr/>
            </a:lvl4pPr>
            <a:lvl5pPr indent="-311150" lvl="4" marL="2286000" algn="l">
              <a:lnSpc>
                <a:spcPct val="90000"/>
              </a:lnSpc>
              <a:spcBef>
                <a:spcPts val="400"/>
              </a:spcBef>
              <a:spcAft>
                <a:spcPts val="0"/>
              </a:spcAft>
              <a:buClr>
                <a:schemeClr val="dk1"/>
              </a:buClr>
              <a:buSzPts val="1300"/>
              <a:buChar char="•"/>
              <a:defRPr/>
            </a:lvl5pPr>
            <a:lvl6pPr indent="-311150" lvl="5" marL="2743200" algn="l">
              <a:lnSpc>
                <a:spcPct val="90000"/>
              </a:lnSpc>
              <a:spcBef>
                <a:spcPts val="400"/>
              </a:spcBef>
              <a:spcAft>
                <a:spcPts val="0"/>
              </a:spcAft>
              <a:buClr>
                <a:schemeClr val="dk1"/>
              </a:buClr>
              <a:buSzPts val="1300"/>
              <a:buChar char="•"/>
              <a:defRPr/>
            </a:lvl6pPr>
            <a:lvl7pPr indent="-311150" lvl="6" marL="3200400" algn="l">
              <a:lnSpc>
                <a:spcPct val="90000"/>
              </a:lnSpc>
              <a:spcBef>
                <a:spcPts val="400"/>
              </a:spcBef>
              <a:spcAft>
                <a:spcPts val="0"/>
              </a:spcAft>
              <a:buClr>
                <a:schemeClr val="dk1"/>
              </a:buClr>
              <a:buSzPts val="1300"/>
              <a:buChar char="•"/>
              <a:defRPr/>
            </a:lvl7pPr>
            <a:lvl8pPr indent="-311150" lvl="7" marL="3657600" algn="l">
              <a:lnSpc>
                <a:spcPct val="90000"/>
              </a:lnSpc>
              <a:spcBef>
                <a:spcPts val="400"/>
              </a:spcBef>
              <a:spcAft>
                <a:spcPts val="0"/>
              </a:spcAft>
              <a:buClr>
                <a:schemeClr val="dk1"/>
              </a:buClr>
              <a:buSzPts val="1300"/>
              <a:buChar char="•"/>
              <a:defRPr/>
            </a:lvl8pPr>
            <a:lvl9pPr indent="-311150" lvl="8" marL="4114800" algn="l">
              <a:lnSpc>
                <a:spcPct val="90000"/>
              </a:lnSpc>
              <a:spcBef>
                <a:spcPts val="400"/>
              </a:spcBef>
              <a:spcAft>
                <a:spcPts val="0"/>
              </a:spcAft>
              <a:buClr>
                <a:schemeClr val="dk1"/>
              </a:buClr>
              <a:buSzPts val="1300"/>
              <a:buChar char="•"/>
              <a:defRPr/>
            </a:lvl9pPr>
          </a:lstStyle>
          <a:p/>
        </p:txBody>
      </p:sp>
      <p:sp>
        <p:nvSpPr>
          <p:cNvPr id="30" name="Google Shape;30;p6"/>
          <p:cNvSpPr txBox="1"/>
          <p:nvPr>
            <p:ph idx="2" type="body"/>
          </p:nvPr>
        </p:nvSpPr>
        <p:spPr>
          <a:xfrm>
            <a:off x="3842202" y="2847973"/>
            <a:ext cx="3225600" cy="6788100"/>
          </a:xfrm>
          <a:prstGeom prst="rect">
            <a:avLst/>
          </a:prstGeom>
          <a:noFill/>
          <a:ln>
            <a:noFill/>
          </a:ln>
        </p:spPr>
        <p:txBody>
          <a:bodyPr anchorCtr="0" anchor="t" bIns="33025" lIns="66075" spcFirstLastPara="1" rIns="66075" wrap="square" tIns="33025">
            <a:noAutofit/>
          </a:bodyPr>
          <a:lstStyle>
            <a:lvl1pPr indent="-311150" lvl="0" marL="457200" algn="l">
              <a:lnSpc>
                <a:spcPct val="90000"/>
              </a:lnSpc>
              <a:spcBef>
                <a:spcPts val="800"/>
              </a:spcBef>
              <a:spcAft>
                <a:spcPts val="0"/>
              </a:spcAft>
              <a:buClr>
                <a:schemeClr val="dk1"/>
              </a:buClr>
              <a:buSzPts val="1300"/>
              <a:buChar char="•"/>
              <a:defRPr/>
            </a:lvl1pPr>
            <a:lvl2pPr indent="-311150" lvl="1" marL="914400" algn="l">
              <a:lnSpc>
                <a:spcPct val="90000"/>
              </a:lnSpc>
              <a:spcBef>
                <a:spcPts val="400"/>
              </a:spcBef>
              <a:spcAft>
                <a:spcPts val="0"/>
              </a:spcAft>
              <a:buClr>
                <a:schemeClr val="dk1"/>
              </a:buClr>
              <a:buSzPts val="1300"/>
              <a:buChar char="•"/>
              <a:defRPr/>
            </a:lvl2pPr>
            <a:lvl3pPr indent="-311150" lvl="2" marL="1371600" algn="l">
              <a:lnSpc>
                <a:spcPct val="90000"/>
              </a:lnSpc>
              <a:spcBef>
                <a:spcPts val="400"/>
              </a:spcBef>
              <a:spcAft>
                <a:spcPts val="0"/>
              </a:spcAft>
              <a:buClr>
                <a:schemeClr val="dk1"/>
              </a:buClr>
              <a:buSzPts val="1300"/>
              <a:buChar char="•"/>
              <a:defRPr/>
            </a:lvl3pPr>
            <a:lvl4pPr indent="-311150" lvl="3" marL="1828800" algn="l">
              <a:lnSpc>
                <a:spcPct val="90000"/>
              </a:lnSpc>
              <a:spcBef>
                <a:spcPts val="400"/>
              </a:spcBef>
              <a:spcAft>
                <a:spcPts val="0"/>
              </a:spcAft>
              <a:buClr>
                <a:schemeClr val="dk1"/>
              </a:buClr>
              <a:buSzPts val="1300"/>
              <a:buChar char="•"/>
              <a:defRPr/>
            </a:lvl4pPr>
            <a:lvl5pPr indent="-311150" lvl="4" marL="2286000" algn="l">
              <a:lnSpc>
                <a:spcPct val="90000"/>
              </a:lnSpc>
              <a:spcBef>
                <a:spcPts val="400"/>
              </a:spcBef>
              <a:spcAft>
                <a:spcPts val="0"/>
              </a:spcAft>
              <a:buClr>
                <a:schemeClr val="dk1"/>
              </a:buClr>
              <a:buSzPts val="1300"/>
              <a:buChar char="•"/>
              <a:defRPr/>
            </a:lvl5pPr>
            <a:lvl6pPr indent="-311150" lvl="5" marL="2743200" algn="l">
              <a:lnSpc>
                <a:spcPct val="90000"/>
              </a:lnSpc>
              <a:spcBef>
                <a:spcPts val="400"/>
              </a:spcBef>
              <a:spcAft>
                <a:spcPts val="0"/>
              </a:spcAft>
              <a:buClr>
                <a:schemeClr val="dk1"/>
              </a:buClr>
              <a:buSzPts val="1300"/>
              <a:buChar char="•"/>
              <a:defRPr/>
            </a:lvl6pPr>
            <a:lvl7pPr indent="-311150" lvl="6" marL="3200400" algn="l">
              <a:lnSpc>
                <a:spcPct val="90000"/>
              </a:lnSpc>
              <a:spcBef>
                <a:spcPts val="400"/>
              </a:spcBef>
              <a:spcAft>
                <a:spcPts val="0"/>
              </a:spcAft>
              <a:buClr>
                <a:schemeClr val="dk1"/>
              </a:buClr>
              <a:buSzPts val="1300"/>
              <a:buChar char="•"/>
              <a:defRPr/>
            </a:lvl7pPr>
            <a:lvl8pPr indent="-311150" lvl="7" marL="3657600" algn="l">
              <a:lnSpc>
                <a:spcPct val="90000"/>
              </a:lnSpc>
              <a:spcBef>
                <a:spcPts val="400"/>
              </a:spcBef>
              <a:spcAft>
                <a:spcPts val="0"/>
              </a:spcAft>
              <a:buClr>
                <a:schemeClr val="dk1"/>
              </a:buClr>
              <a:buSzPts val="1300"/>
              <a:buChar char="•"/>
              <a:defRPr/>
            </a:lvl8pPr>
            <a:lvl9pPr indent="-311150" lvl="8" marL="4114800" algn="l">
              <a:lnSpc>
                <a:spcPct val="90000"/>
              </a:lnSpc>
              <a:spcBef>
                <a:spcPts val="400"/>
              </a:spcBef>
              <a:spcAft>
                <a:spcPts val="0"/>
              </a:spcAft>
              <a:buClr>
                <a:schemeClr val="dk1"/>
              </a:buClr>
              <a:buSzPts val="1300"/>
              <a:buChar char="•"/>
              <a:defRPr/>
            </a:lvl9pPr>
          </a:lstStyle>
          <a:p/>
        </p:txBody>
      </p:sp>
      <p:sp>
        <p:nvSpPr>
          <p:cNvPr id="31" name="Google Shape;31;p6"/>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32" name="Google Shape;32;p6"/>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33" name="Google Shape;33;p6"/>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522769" y="569597"/>
            <a:ext cx="6546000" cy="2067900"/>
          </a:xfrm>
          <a:prstGeom prst="rect">
            <a:avLst/>
          </a:prstGeom>
          <a:noFill/>
          <a:ln>
            <a:noFill/>
          </a:ln>
        </p:spPr>
        <p:txBody>
          <a:bodyPr anchorCtr="0" anchor="ctr" bIns="33025" lIns="66075" spcFirstLastPara="1" rIns="66075" wrap="square" tIns="33025">
            <a:noAutofit/>
          </a:bodyPr>
          <a:lstStyle>
            <a:lvl1pPr lvl="0" algn="l">
              <a:lnSpc>
                <a:spcPct val="90000"/>
              </a:lnSpc>
              <a:spcBef>
                <a:spcPts val="0"/>
              </a:spcBef>
              <a:spcAft>
                <a:spcPts val="0"/>
              </a:spcAft>
              <a:buSzPts val="1000"/>
              <a:buNone/>
              <a:defRPr/>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36" name="Google Shape;36;p7"/>
          <p:cNvSpPr txBox="1"/>
          <p:nvPr>
            <p:ph idx="1" type="body"/>
          </p:nvPr>
        </p:nvSpPr>
        <p:spPr>
          <a:xfrm>
            <a:off x="522770" y="2622613"/>
            <a:ext cx="3210600" cy="1285200"/>
          </a:xfrm>
          <a:prstGeom prst="rect">
            <a:avLst/>
          </a:prstGeom>
          <a:noFill/>
          <a:ln>
            <a:noFill/>
          </a:ln>
        </p:spPr>
        <p:txBody>
          <a:bodyPr anchorCtr="0" anchor="b" bIns="33025" lIns="66075" spcFirstLastPara="1" rIns="66075" wrap="square" tIns="33025">
            <a:no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7" name="Google Shape;37;p7"/>
          <p:cNvSpPr txBox="1"/>
          <p:nvPr>
            <p:ph idx="2" type="body"/>
          </p:nvPr>
        </p:nvSpPr>
        <p:spPr>
          <a:xfrm>
            <a:off x="522770" y="3907916"/>
            <a:ext cx="3210600" cy="5748000"/>
          </a:xfrm>
          <a:prstGeom prst="rect">
            <a:avLst/>
          </a:prstGeom>
          <a:noFill/>
          <a:ln>
            <a:noFill/>
          </a:ln>
        </p:spPr>
        <p:txBody>
          <a:bodyPr anchorCtr="0" anchor="t" bIns="33025" lIns="66075" spcFirstLastPara="1" rIns="66075" wrap="square" tIns="33025">
            <a:noAutofit/>
          </a:bodyPr>
          <a:lstStyle>
            <a:lvl1pPr indent="-311150" lvl="0" marL="457200" algn="l">
              <a:lnSpc>
                <a:spcPct val="90000"/>
              </a:lnSpc>
              <a:spcBef>
                <a:spcPts val="800"/>
              </a:spcBef>
              <a:spcAft>
                <a:spcPts val="0"/>
              </a:spcAft>
              <a:buClr>
                <a:schemeClr val="dk1"/>
              </a:buClr>
              <a:buSzPts val="1300"/>
              <a:buChar char="•"/>
              <a:defRPr/>
            </a:lvl1pPr>
            <a:lvl2pPr indent="-311150" lvl="1" marL="914400" algn="l">
              <a:lnSpc>
                <a:spcPct val="90000"/>
              </a:lnSpc>
              <a:spcBef>
                <a:spcPts val="400"/>
              </a:spcBef>
              <a:spcAft>
                <a:spcPts val="0"/>
              </a:spcAft>
              <a:buClr>
                <a:schemeClr val="dk1"/>
              </a:buClr>
              <a:buSzPts val="1300"/>
              <a:buChar char="•"/>
              <a:defRPr/>
            </a:lvl2pPr>
            <a:lvl3pPr indent="-311150" lvl="2" marL="1371600" algn="l">
              <a:lnSpc>
                <a:spcPct val="90000"/>
              </a:lnSpc>
              <a:spcBef>
                <a:spcPts val="400"/>
              </a:spcBef>
              <a:spcAft>
                <a:spcPts val="0"/>
              </a:spcAft>
              <a:buClr>
                <a:schemeClr val="dk1"/>
              </a:buClr>
              <a:buSzPts val="1300"/>
              <a:buChar char="•"/>
              <a:defRPr/>
            </a:lvl3pPr>
            <a:lvl4pPr indent="-311150" lvl="3" marL="1828800" algn="l">
              <a:lnSpc>
                <a:spcPct val="90000"/>
              </a:lnSpc>
              <a:spcBef>
                <a:spcPts val="400"/>
              </a:spcBef>
              <a:spcAft>
                <a:spcPts val="0"/>
              </a:spcAft>
              <a:buClr>
                <a:schemeClr val="dk1"/>
              </a:buClr>
              <a:buSzPts val="1300"/>
              <a:buChar char="•"/>
              <a:defRPr/>
            </a:lvl4pPr>
            <a:lvl5pPr indent="-311150" lvl="4" marL="2286000" algn="l">
              <a:lnSpc>
                <a:spcPct val="90000"/>
              </a:lnSpc>
              <a:spcBef>
                <a:spcPts val="400"/>
              </a:spcBef>
              <a:spcAft>
                <a:spcPts val="0"/>
              </a:spcAft>
              <a:buClr>
                <a:schemeClr val="dk1"/>
              </a:buClr>
              <a:buSzPts val="1300"/>
              <a:buChar char="•"/>
              <a:defRPr/>
            </a:lvl5pPr>
            <a:lvl6pPr indent="-311150" lvl="5" marL="2743200" algn="l">
              <a:lnSpc>
                <a:spcPct val="90000"/>
              </a:lnSpc>
              <a:spcBef>
                <a:spcPts val="400"/>
              </a:spcBef>
              <a:spcAft>
                <a:spcPts val="0"/>
              </a:spcAft>
              <a:buClr>
                <a:schemeClr val="dk1"/>
              </a:buClr>
              <a:buSzPts val="1300"/>
              <a:buChar char="•"/>
              <a:defRPr/>
            </a:lvl6pPr>
            <a:lvl7pPr indent="-311150" lvl="6" marL="3200400" algn="l">
              <a:lnSpc>
                <a:spcPct val="90000"/>
              </a:lnSpc>
              <a:spcBef>
                <a:spcPts val="400"/>
              </a:spcBef>
              <a:spcAft>
                <a:spcPts val="0"/>
              </a:spcAft>
              <a:buClr>
                <a:schemeClr val="dk1"/>
              </a:buClr>
              <a:buSzPts val="1300"/>
              <a:buChar char="•"/>
              <a:defRPr/>
            </a:lvl7pPr>
            <a:lvl8pPr indent="-311150" lvl="7" marL="3657600" algn="l">
              <a:lnSpc>
                <a:spcPct val="90000"/>
              </a:lnSpc>
              <a:spcBef>
                <a:spcPts val="400"/>
              </a:spcBef>
              <a:spcAft>
                <a:spcPts val="0"/>
              </a:spcAft>
              <a:buClr>
                <a:schemeClr val="dk1"/>
              </a:buClr>
              <a:buSzPts val="1300"/>
              <a:buChar char="•"/>
              <a:defRPr/>
            </a:lvl8pPr>
            <a:lvl9pPr indent="-311150" lvl="8" marL="4114800" algn="l">
              <a:lnSpc>
                <a:spcPct val="90000"/>
              </a:lnSpc>
              <a:spcBef>
                <a:spcPts val="400"/>
              </a:spcBef>
              <a:spcAft>
                <a:spcPts val="0"/>
              </a:spcAft>
              <a:buClr>
                <a:schemeClr val="dk1"/>
              </a:buClr>
              <a:buSzPts val="1300"/>
              <a:buChar char="•"/>
              <a:defRPr/>
            </a:lvl9pPr>
          </a:lstStyle>
          <a:p/>
        </p:txBody>
      </p:sp>
      <p:sp>
        <p:nvSpPr>
          <p:cNvPr id="38" name="Google Shape;38;p7"/>
          <p:cNvSpPr txBox="1"/>
          <p:nvPr>
            <p:ph idx="3" type="body"/>
          </p:nvPr>
        </p:nvSpPr>
        <p:spPr>
          <a:xfrm>
            <a:off x="3842203" y="2622613"/>
            <a:ext cx="3226500" cy="1285200"/>
          </a:xfrm>
          <a:prstGeom prst="rect">
            <a:avLst/>
          </a:prstGeom>
          <a:noFill/>
          <a:ln>
            <a:noFill/>
          </a:ln>
        </p:spPr>
        <p:txBody>
          <a:bodyPr anchorCtr="0" anchor="b" bIns="33025" lIns="66075" spcFirstLastPara="1" rIns="66075" wrap="square" tIns="33025">
            <a:no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39" name="Google Shape;39;p7"/>
          <p:cNvSpPr txBox="1"/>
          <p:nvPr>
            <p:ph idx="4" type="body"/>
          </p:nvPr>
        </p:nvSpPr>
        <p:spPr>
          <a:xfrm>
            <a:off x="3842203" y="3907916"/>
            <a:ext cx="3226500" cy="5748000"/>
          </a:xfrm>
          <a:prstGeom prst="rect">
            <a:avLst/>
          </a:prstGeom>
          <a:noFill/>
          <a:ln>
            <a:noFill/>
          </a:ln>
        </p:spPr>
        <p:txBody>
          <a:bodyPr anchorCtr="0" anchor="t" bIns="33025" lIns="66075" spcFirstLastPara="1" rIns="66075" wrap="square" tIns="33025">
            <a:noAutofit/>
          </a:bodyPr>
          <a:lstStyle>
            <a:lvl1pPr indent="-311150" lvl="0" marL="457200" algn="l">
              <a:lnSpc>
                <a:spcPct val="90000"/>
              </a:lnSpc>
              <a:spcBef>
                <a:spcPts val="800"/>
              </a:spcBef>
              <a:spcAft>
                <a:spcPts val="0"/>
              </a:spcAft>
              <a:buClr>
                <a:schemeClr val="dk1"/>
              </a:buClr>
              <a:buSzPts val="1300"/>
              <a:buChar char="•"/>
              <a:defRPr/>
            </a:lvl1pPr>
            <a:lvl2pPr indent="-311150" lvl="1" marL="914400" algn="l">
              <a:lnSpc>
                <a:spcPct val="90000"/>
              </a:lnSpc>
              <a:spcBef>
                <a:spcPts val="400"/>
              </a:spcBef>
              <a:spcAft>
                <a:spcPts val="0"/>
              </a:spcAft>
              <a:buClr>
                <a:schemeClr val="dk1"/>
              </a:buClr>
              <a:buSzPts val="1300"/>
              <a:buChar char="•"/>
              <a:defRPr/>
            </a:lvl2pPr>
            <a:lvl3pPr indent="-311150" lvl="2" marL="1371600" algn="l">
              <a:lnSpc>
                <a:spcPct val="90000"/>
              </a:lnSpc>
              <a:spcBef>
                <a:spcPts val="400"/>
              </a:spcBef>
              <a:spcAft>
                <a:spcPts val="0"/>
              </a:spcAft>
              <a:buClr>
                <a:schemeClr val="dk1"/>
              </a:buClr>
              <a:buSzPts val="1300"/>
              <a:buChar char="•"/>
              <a:defRPr/>
            </a:lvl3pPr>
            <a:lvl4pPr indent="-311150" lvl="3" marL="1828800" algn="l">
              <a:lnSpc>
                <a:spcPct val="90000"/>
              </a:lnSpc>
              <a:spcBef>
                <a:spcPts val="400"/>
              </a:spcBef>
              <a:spcAft>
                <a:spcPts val="0"/>
              </a:spcAft>
              <a:buClr>
                <a:schemeClr val="dk1"/>
              </a:buClr>
              <a:buSzPts val="1300"/>
              <a:buChar char="•"/>
              <a:defRPr/>
            </a:lvl4pPr>
            <a:lvl5pPr indent="-311150" lvl="4" marL="2286000" algn="l">
              <a:lnSpc>
                <a:spcPct val="90000"/>
              </a:lnSpc>
              <a:spcBef>
                <a:spcPts val="400"/>
              </a:spcBef>
              <a:spcAft>
                <a:spcPts val="0"/>
              </a:spcAft>
              <a:buClr>
                <a:schemeClr val="dk1"/>
              </a:buClr>
              <a:buSzPts val="1300"/>
              <a:buChar char="•"/>
              <a:defRPr/>
            </a:lvl5pPr>
            <a:lvl6pPr indent="-311150" lvl="5" marL="2743200" algn="l">
              <a:lnSpc>
                <a:spcPct val="90000"/>
              </a:lnSpc>
              <a:spcBef>
                <a:spcPts val="400"/>
              </a:spcBef>
              <a:spcAft>
                <a:spcPts val="0"/>
              </a:spcAft>
              <a:buClr>
                <a:schemeClr val="dk1"/>
              </a:buClr>
              <a:buSzPts val="1300"/>
              <a:buChar char="•"/>
              <a:defRPr/>
            </a:lvl6pPr>
            <a:lvl7pPr indent="-311150" lvl="6" marL="3200400" algn="l">
              <a:lnSpc>
                <a:spcPct val="90000"/>
              </a:lnSpc>
              <a:spcBef>
                <a:spcPts val="400"/>
              </a:spcBef>
              <a:spcAft>
                <a:spcPts val="0"/>
              </a:spcAft>
              <a:buClr>
                <a:schemeClr val="dk1"/>
              </a:buClr>
              <a:buSzPts val="1300"/>
              <a:buChar char="•"/>
              <a:defRPr/>
            </a:lvl7pPr>
            <a:lvl8pPr indent="-311150" lvl="7" marL="3657600" algn="l">
              <a:lnSpc>
                <a:spcPct val="90000"/>
              </a:lnSpc>
              <a:spcBef>
                <a:spcPts val="400"/>
              </a:spcBef>
              <a:spcAft>
                <a:spcPts val="0"/>
              </a:spcAft>
              <a:buClr>
                <a:schemeClr val="dk1"/>
              </a:buClr>
              <a:buSzPts val="1300"/>
              <a:buChar char="•"/>
              <a:defRPr/>
            </a:lvl8pPr>
            <a:lvl9pPr indent="-311150" lvl="8" marL="4114800" algn="l">
              <a:lnSpc>
                <a:spcPct val="90000"/>
              </a:lnSpc>
              <a:spcBef>
                <a:spcPts val="400"/>
              </a:spcBef>
              <a:spcAft>
                <a:spcPts val="0"/>
              </a:spcAft>
              <a:buClr>
                <a:schemeClr val="dk1"/>
              </a:buClr>
              <a:buSzPts val="1300"/>
              <a:buChar char="•"/>
              <a:defRPr/>
            </a:lvl9pPr>
          </a:lstStyle>
          <a:p/>
        </p:txBody>
      </p:sp>
      <p:sp>
        <p:nvSpPr>
          <p:cNvPr id="40" name="Google Shape;40;p7"/>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41" name="Google Shape;41;p7"/>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42" name="Google Shape;42;p7"/>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521835" y="569969"/>
            <a:ext cx="6546000" cy="2067000"/>
          </a:xfrm>
          <a:prstGeom prst="rect">
            <a:avLst/>
          </a:prstGeom>
          <a:noFill/>
          <a:ln>
            <a:noFill/>
          </a:ln>
        </p:spPr>
        <p:txBody>
          <a:bodyPr anchorCtr="0" anchor="ctr" bIns="33025" lIns="66075" spcFirstLastPara="1" rIns="66075" wrap="square" tIns="33025">
            <a:noAutofit/>
          </a:bodyPr>
          <a:lstStyle>
            <a:lvl1pPr lvl="0" algn="l">
              <a:lnSpc>
                <a:spcPct val="90000"/>
              </a:lnSpc>
              <a:spcBef>
                <a:spcPts val="0"/>
              </a:spcBef>
              <a:spcAft>
                <a:spcPts val="0"/>
              </a:spcAft>
              <a:buSzPts val="1000"/>
              <a:buNone/>
              <a:defRPr/>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45" name="Google Shape;45;p8"/>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46" name="Google Shape;46;p8"/>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47" name="Google Shape;47;p8"/>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50" name="Google Shape;50;p9"/>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51" name="Google Shape;51;p9"/>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522769" y="713232"/>
            <a:ext cx="2447700" cy="2496300"/>
          </a:xfrm>
          <a:prstGeom prst="rect">
            <a:avLst/>
          </a:prstGeom>
          <a:noFill/>
          <a:ln>
            <a:noFill/>
          </a:ln>
        </p:spPr>
        <p:txBody>
          <a:bodyPr anchorCtr="0" anchor="b" bIns="33025" lIns="66075" spcFirstLastPara="1" rIns="66075" wrap="square" tIns="33025">
            <a:noAutofit/>
          </a:bodyPr>
          <a:lstStyle>
            <a:lvl1pPr lvl="0" algn="l">
              <a:lnSpc>
                <a:spcPct val="90000"/>
              </a:lnSpc>
              <a:spcBef>
                <a:spcPts val="0"/>
              </a:spcBef>
              <a:spcAft>
                <a:spcPts val="0"/>
              </a:spcAft>
              <a:buSzPts val="1000"/>
              <a:buNone/>
              <a:defRPr sz="2500"/>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54" name="Google Shape;54;p10"/>
          <p:cNvSpPr txBox="1"/>
          <p:nvPr>
            <p:ph idx="1" type="body"/>
          </p:nvPr>
        </p:nvSpPr>
        <p:spPr>
          <a:xfrm>
            <a:off x="3226541" y="1540384"/>
            <a:ext cx="3842100" cy="7602900"/>
          </a:xfrm>
          <a:prstGeom prst="rect">
            <a:avLst/>
          </a:prstGeom>
          <a:noFill/>
          <a:ln>
            <a:noFill/>
          </a:ln>
        </p:spPr>
        <p:txBody>
          <a:bodyPr anchorCtr="0" anchor="t" bIns="33025" lIns="66075" spcFirstLastPara="1" rIns="66075" wrap="square" tIns="33025">
            <a:noAutofit/>
          </a:bodyPr>
          <a:lstStyle>
            <a:lvl1pPr indent="-387350" lvl="0" marL="457200" algn="l">
              <a:lnSpc>
                <a:spcPct val="90000"/>
              </a:lnSpc>
              <a:spcBef>
                <a:spcPts val="800"/>
              </a:spcBef>
              <a:spcAft>
                <a:spcPts val="0"/>
              </a:spcAft>
              <a:buClr>
                <a:schemeClr val="dk1"/>
              </a:buClr>
              <a:buSzPts val="2500"/>
              <a:buChar char="•"/>
              <a:defRPr sz="2500"/>
            </a:lvl1pPr>
            <a:lvl2pPr indent="-368300" lvl="1" marL="914400" algn="l">
              <a:lnSpc>
                <a:spcPct val="90000"/>
              </a:lnSpc>
              <a:spcBef>
                <a:spcPts val="400"/>
              </a:spcBef>
              <a:spcAft>
                <a:spcPts val="0"/>
              </a:spcAft>
              <a:buClr>
                <a:schemeClr val="dk1"/>
              </a:buClr>
              <a:buSzPts val="2200"/>
              <a:buChar char="•"/>
              <a:defRPr sz="22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55" name="Google Shape;55;p10"/>
          <p:cNvSpPr txBox="1"/>
          <p:nvPr>
            <p:ph idx="2" type="body"/>
          </p:nvPr>
        </p:nvSpPr>
        <p:spPr>
          <a:xfrm>
            <a:off x="522769" y="3209542"/>
            <a:ext cx="2447700" cy="5946000"/>
          </a:xfrm>
          <a:prstGeom prst="rect">
            <a:avLst/>
          </a:prstGeom>
          <a:noFill/>
          <a:ln>
            <a:noFill/>
          </a:ln>
        </p:spPr>
        <p:txBody>
          <a:bodyPr anchorCtr="0" anchor="t" bIns="33025" lIns="66075" spcFirstLastPara="1" rIns="66075" wrap="square" tIns="3302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56" name="Google Shape;56;p10"/>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57" name="Google Shape;57;p10"/>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58" name="Google Shape;58;p10"/>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522769" y="713232"/>
            <a:ext cx="2447700" cy="2496300"/>
          </a:xfrm>
          <a:prstGeom prst="rect">
            <a:avLst/>
          </a:prstGeom>
          <a:noFill/>
          <a:ln>
            <a:noFill/>
          </a:ln>
        </p:spPr>
        <p:txBody>
          <a:bodyPr anchorCtr="0" anchor="b" bIns="33025" lIns="66075" spcFirstLastPara="1" rIns="66075" wrap="square" tIns="33025">
            <a:noAutofit/>
          </a:bodyPr>
          <a:lstStyle>
            <a:lvl1pPr lvl="0" algn="l">
              <a:lnSpc>
                <a:spcPct val="90000"/>
              </a:lnSpc>
              <a:spcBef>
                <a:spcPts val="0"/>
              </a:spcBef>
              <a:spcAft>
                <a:spcPts val="0"/>
              </a:spcAft>
              <a:buSzPts val="1000"/>
              <a:buNone/>
              <a:defRPr sz="2500"/>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61" name="Google Shape;61;p11"/>
          <p:cNvSpPr/>
          <p:nvPr>
            <p:ph idx="2" type="pic"/>
          </p:nvPr>
        </p:nvSpPr>
        <p:spPr>
          <a:xfrm>
            <a:off x="3226541" y="1540384"/>
            <a:ext cx="3842100" cy="7602900"/>
          </a:xfrm>
          <a:prstGeom prst="rect">
            <a:avLst/>
          </a:prstGeom>
          <a:noFill/>
          <a:ln>
            <a:noFill/>
          </a:ln>
        </p:spPr>
      </p:sp>
      <p:sp>
        <p:nvSpPr>
          <p:cNvPr id="62" name="Google Shape;62;p11"/>
          <p:cNvSpPr txBox="1"/>
          <p:nvPr>
            <p:ph idx="1" type="body"/>
          </p:nvPr>
        </p:nvSpPr>
        <p:spPr>
          <a:xfrm>
            <a:off x="522769" y="3209542"/>
            <a:ext cx="2447700" cy="5946000"/>
          </a:xfrm>
          <a:prstGeom prst="rect">
            <a:avLst/>
          </a:prstGeom>
          <a:noFill/>
          <a:ln>
            <a:noFill/>
          </a:ln>
        </p:spPr>
        <p:txBody>
          <a:bodyPr anchorCtr="0" anchor="t" bIns="33025" lIns="66075" spcFirstLastPara="1" rIns="66075" wrap="square" tIns="33025">
            <a:no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63" name="Google Shape;63;p11"/>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64" name="Google Shape;64;p11"/>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65" name="Google Shape;65;p11"/>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521835" y="569969"/>
            <a:ext cx="6546000" cy="2067000"/>
          </a:xfrm>
          <a:prstGeom prst="rect">
            <a:avLst/>
          </a:prstGeom>
          <a:noFill/>
          <a:ln>
            <a:noFill/>
          </a:ln>
        </p:spPr>
        <p:txBody>
          <a:bodyPr anchorCtr="0" anchor="ctr" bIns="33025" lIns="66075" spcFirstLastPara="1" rIns="66075" wrap="square" tIns="33025">
            <a:noAutofit/>
          </a:bodyPr>
          <a:lstStyle>
            <a:lvl1pPr lvl="0" algn="l">
              <a:lnSpc>
                <a:spcPct val="90000"/>
              </a:lnSpc>
              <a:spcBef>
                <a:spcPts val="0"/>
              </a:spcBef>
              <a:spcAft>
                <a:spcPts val="0"/>
              </a:spcAft>
              <a:buSzPts val="1000"/>
              <a:buNone/>
              <a:defRPr/>
            </a:lvl1pPr>
            <a:lvl2pPr lvl="1" algn="l">
              <a:lnSpc>
                <a:spcPct val="90000"/>
              </a:lnSpc>
              <a:spcBef>
                <a:spcPts val="0"/>
              </a:spcBef>
              <a:spcAft>
                <a:spcPts val="0"/>
              </a:spcAft>
              <a:buSzPts val="1000"/>
              <a:buNone/>
              <a:defRPr/>
            </a:lvl2pPr>
            <a:lvl3pPr lvl="2" algn="l">
              <a:lnSpc>
                <a:spcPct val="90000"/>
              </a:lnSpc>
              <a:spcBef>
                <a:spcPts val="0"/>
              </a:spcBef>
              <a:spcAft>
                <a:spcPts val="0"/>
              </a:spcAft>
              <a:buSzPts val="1000"/>
              <a:buNone/>
              <a:defRPr/>
            </a:lvl3pPr>
            <a:lvl4pPr lvl="3" algn="l">
              <a:lnSpc>
                <a:spcPct val="90000"/>
              </a:lnSpc>
              <a:spcBef>
                <a:spcPts val="0"/>
              </a:spcBef>
              <a:spcAft>
                <a:spcPts val="0"/>
              </a:spcAft>
              <a:buSzPts val="1000"/>
              <a:buNone/>
              <a:defRPr/>
            </a:lvl4pPr>
            <a:lvl5pPr lvl="4" algn="l">
              <a:lnSpc>
                <a:spcPct val="90000"/>
              </a:lnSpc>
              <a:spcBef>
                <a:spcPts val="0"/>
              </a:spcBef>
              <a:spcAft>
                <a:spcPts val="0"/>
              </a:spcAft>
              <a:buSzPts val="1000"/>
              <a:buNone/>
              <a:defRPr/>
            </a:lvl5pPr>
            <a:lvl6pPr lvl="5" algn="l">
              <a:lnSpc>
                <a:spcPct val="90000"/>
              </a:lnSpc>
              <a:spcBef>
                <a:spcPts val="0"/>
              </a:spcBef>
              <a:spcAft>
                <a:spcPts val="0"/>
              </a:spcAft>
              <a:buSzPts val="1000"/>
              <a:buNone/>
              <a:defRPr/>
            </a:lvl6pPr>
            <a:lvl7pPr lvl="6" algn="l">
              <a:lnSpc>
                <a:spcPct val="90000"/>
              </a:lnSpc>
              <a:spcBef>
                <a:spcPts val="0"/>
              </a:spcBef>
              <a:spcAft>
                <a:spcPts val="0"/>
              </a:spcAft>
              <a:buSzPts val="1000"/>
              <a:buNone/>
              <a:defRPr/>
            </a:lvl7pPr>
            <a:lvl8pPr lvl="7" algn="l">
              <a:lnSpc>
                <a:spcPct val="90000"/>
              </a:lnSpc>
              <a:spcBef>
                <a:spcPts val="0"/>
              </a:spcBef>
              <a:spcAft>
                <a:spcPts val="0"/>
              </a:spcAft>
              <a:buSzPts val="1000"/>
              <a:buNone/>
              <a:defRPr/>
            </a:lvl8pPr>
            <a:lvl9pPr lvl="8" algn="l">
              <a:lnSpc>
                <a:spcPct val="90000"/>
              </a:lnSpc>
              <a:spcBef>
                <a:spcPts val="0"/>
              </a:spcBef>
              <a:spcAft>
                <a:spcPts val="0"/>
              </a:spcAft>
              <a:buSzPts val="1000"/>
              <a:buNone/>
              <a:defRPr/>
            </a:lvl9pPr>
          </a:lstStyle>
          <a:p/>
        </p:txBody>
      </p:sp>
      <p:sp>
        <p:nvSpPr>
          <p:cNvPr id="68" name="Google Shape;68;p12"/>
          <p:cNvSpPr txBox="1"/>
          <p:nvPr>
            <p:ph idx="1" type="body"/>
          </p:nvPr>
        </p:nvSpPr>
        <p:spPr>
          <a:xfrm rot="5400000">
            <a:off x="400350" y="2969270"/>
            <a:ext cx="6788700" cy="6546000"/>
          </a:xfrm>
          <a:prstGeom prst="rect">
            <a:avLst/>
          </a:prstGeom>
          <a:noFill/>
          <a:ln>
            <a:noFill/>
          </a:ln>
        </p:spPr>
        <p:txBody>
          <a:bodyPr anchorCtr="0" anchor="t" bIns="33025" lIns="66075" spcFirstLastPara="1" rIns="66075" wrap="square" tIns="33025">
            <a:noAutofit/>
          </a:bodyPr>
          <a:lstStyle>
            <a:lvl1pPr indent="-311150" lvl="0" marL="457200" algn="l">
              <a:lnSpc>
                <a:spcPct val="90000"/>
              </a:lnSpc>
              <a:spcBef>
                <a:spcPts val="800"/>
              </a:spcBef>
              <a:spcAft>
                <a:spcPts val="0"/>
              </a:spcAft>
              <a:buClr>
                <a:schemeClr val="dk1"/>
              </a:buClr>
              <a:buSzPts val="1300"/>
              <a:buChar char="•"/>
              <a:defRPr/>
            </a:lvl1pPr>
            <a:lvl2pPr indent="-311150" lvl="1" marL="914400" algn="l">
              <a:lnSpc>
                <a:spcPct val="90000"/>
              </a:lnSpc>
              <a:spcBef>
                <a:spcPts val="400"/>
              </a:spcBef>
              <a:spcAft>
                <a:spcPts val="0"/>
              </a:spcAft>
              <a:buClr>
                <a:schemeClr val="dk1"/>
              </a:buClr>
              <a:buSzPts val="1300"/>
              <a:buChar char="•"/>
              <a:defRPr/>
            </a:lvl2pPr>
            <a:lvl3pPr indent="-311150" lvl="2" marL="1371600" algn="l">
              <a:lnSpc>
                <a:spcPct val="90000"/>
              </a:lnSpc>
              <a:spcBef>
                <a:spcPts val="400"/>
              </a:spcBef>
              <a:spcAft>
                <a:spcPts val="0"/>
              </a:spcAft>
              <a:buClr>
                <a:schemeClr val="dk1"/>
              </a:buClr>
              <a:buSzPts val="1300"/>
              <a:buChar char="•"/>
              <a:defRPr/>
            </a:lvl3pPr>
            <a:lvl4pPr indent="-311150" lvl="3" marL="1828800" algn="l">
              <a:lnSpc>
                <a:spcPct val="90000"/>
              </a:lnSpc>
              <a:spcBef>
                <a:spcPts val="400"/>
              </a:spcBef>
              <a:spcAft>
                <a:spcPts val="0"/>
              </a:spcAft>
              <a:buClr>
                <a:schemeClr val="dk1"/>
              </a:buClr>
              <a:buSzPts val="1300"/>
              <a:buChar char="•"/>
              <a:defRPr/>
            </a:lvl4pPr>
            <a:lvl5pPr indent="-311150" lvl="4" marL="2286000" algn="l">
              <a:lnSpc>
                <a:spcPct val="90000"/>
              </a:lnSpc>
              <a:spcBef>
                <a:spcPts val="400"/>
              </a:spcBef>
              <a:spcAft>
                <a:spcPts val="0"/>
              </a:spcAft>
              <a:buClr>
                <a:schemeClr val="dk1"/>
              </a:buClr>
              <a:buSzPts val="1300"/>
              <a:buChar char="•"/>
              <a:defRPr/>
            </a:lvl5pPr>
            <a:lvl6pPr indent="-311150" lvl="5" marL="2743200" algn="l">
              <a:lnSpc>
                <a:spcPct val="90000"/>
              </a:lnSpc>
              <a:spcBef>
                <a:spcPts val="400"/>
              </a:spcBef>
              <a:spcAft>
                <a:spcPts val="0"/>
              </a:spcAft>
              <a:buClr>
                <a:schemeClr val="dk1"/>
              </a:buClr>
              <a:buSzPts val="1300"/>
              <a:buChar char="•"/>
              <a:defRPr/>
            </a:lvl6pPr>
            <a:lvl7pPr indent="-311150" lvl="6" marL="3200400" algn="l">
              <a:lnSpc>
                <a:spcPct val="90000"/>
              </a:lnSpc>
              <a:spcBef>
                <a:spcPts val="400"/>
              </a:spcBef>
              <a:spcAft>
                <a:spcPts val="0"/>
              </a:spcAft>
              <a:buClr>
                <a:schemeClr val="dk1"/>
              </a:buClr>
              <a:buSzPts val="1300"/>
              <a:buChar char="•"/>
              <a:defRPr/>
            </a:lvl7pPr>
            <a:lvl8pPr indent="-311150" lvl="7" marL="3657600" algn="l">
              <a:lnSpc>
                <a:spcPct val="90000"/>
              </a:lnSpc>
              <a:spcBef>
                <a:spcPts val="400"/>
              </a:spcBef>
              <a:spcAft>
                <a:spcPts val="0"/>
              </a:spcAft>
              <a:buClr>
                <a:schemeClr val="dk1"/>
              </a:buClr>
              <a:buSzPts val="1300"/>
              <a:buChar char="•"/>
              <a:defRPr/>
            </a:lvl8pPr>
            <a:lvl9pPr indent="-311150" lvl="8" marL="4114800" algn="l">
              <a:lnSpc>
                <a:spcPct val="90000"/>
              </a:lnSpc>
              <a:spcBef>
                <a:spcPts val="400"/>
              </a:spcBef>
              <a:spcAft>
                <a:spcPts val="0"/>
              </a:spcAft>
              <a:buClr>
                <a:schemeClr val="dk1"/>
              </a:buClr>
              <a:buSzPts val="1300"/>
              <a:buChar char="•"/>
              <a:defRPr/>
            </a:lvl9pPr>
          </a:lstStyle>
          <a:p/>
        </p:txBody>
      </p:sp>
      <p:sp>
        <p:nvSpPr>
          <p:cNvPr id="69" name="Google Shape;69;p12"/>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algn="l">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70" name="Google Shape;70;p12"/>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algn="ctr">
              <a:lnSpc>
                <a:spcPct val="100000"/>
              </a:lnSpc>
              <a:spcBef>
                <a:spcPts val="0"/>
              </a:spcBef>
              <a:spcAft>
                <a:spcPts val="0"/>
              </a:spcAft>
              <a:buSzPts val="1000"/>
              <a:buNone/>
              <a:defRPr/>
            </a:lvl1pPr>
            <a:lvl2pPr lvl="1" algn="l">
              <a:lnSpc>
                <a:spcPct val="100000"/>
              </a:lnSpc>
              <a:spcBef>
                <a:spcPts val="0"/>
              </a:spcBef>
              <a:spcAft>
                <a:spcPts val="0"/>
              </a:spcAft>
              <a:buSzPts val="1000"/>
              <a:buNone/>
              <a:defRPr/>
            </a:lvl2pPr>
            <a:lvl3pPr lvl="2" algn="l">
              <a:lnSpc>
                <a:spcPct val="100000"/>
              </a:lnSpc>
              <a:spcBef>
                <a:spcPts val="0"/>
              </a:spcBef>
              <a:spcAft>
                <a:spcPts val="0"/>
              </a:spcAft>
              <a:buSzPts val="1000"/>
              <a:buNone/>
              <a:defRPr/>
            </a:lvl3pPr>
            <a:lvl4pPr lvl="3" algn="l">
              <a:lnSpc>
                <a:spcPct val="100000"/>
              </a:lnSpc>
              <a:spcBef>
                <a:spcPts val="0"/>
              </a:spcBef>
              <a:spcAft>
                <a:spcPts val="0"/>
              </a:spcAft>
              <a:buSzPts val="1000"/>
              <a:buNone/>
              <a:defRPr/>
            </a:lvl4pPr>
            <a:lvl5pPr lvl="4" algn="l">
              <a:lnSpc>
                <a:spcPct val="100000"/>
              </a:lnSpc>
              <a:spcBef>
                <a:spcPts val="0"/>
              </a:spcBef>
              <a:spcAft>
                <a:spcPts val="0"/>
              </a:spcAft>
              <a:buSzPts val="1000"/>
              <a:buNone/>
              <a:defRPr/>
            </a:lvl5pPr>
            <a:lvl6pPr lvl="5" algn="l">
              <a:lnSpc>
                <a:spcPct val="100000"/>
              </a:lnSpc>
              <a:spcBef>
                <a:spcPts val="0"/>
              </a:spcBef>
              <a:spcAft>
                <a:spcPts val="0"/>
              </a:spcAft>
              <a:buSzPts val="1000"/>
              <a:buNone/>
              <a:defRPr/>
            </a:lvl6pPr>
            <a:lvl7pPr lvl="6" algn="l">
              <a:lnSpc>
                <a:spcPct val="100000"/>
              </a:lnSpc>
              <a:spcBef>
                <a:spcPts val="0"/>
              </a:spcBef>
              <a:spcAft>
                <a:spcPts val="0"/>
              </a:spcAft>
              <a:buSzPts val="1000"/>
              <a:buNone/>
              <a:defRPr/>
            </a:lvl7pPr>
            <a:lvl8pPr lvl="7" algn="l">
              <a:lnSpc>
                <a:spcPct val="100000"/>
              </a:lnSpc>
              <a:spcBef>
                <a:spcPts val="0"/>
              </a:spcBef>
              <a:spcAft>
                <a:spcPts val="0"/>
              </a:spcAft>
              <a:buSzPts val="1000"/>
              <a:buNone/>
              <a:defRPr/>
            </a:lvl8pPr>
            <a:lvl9pPr lvl="8" algn="l">
              <a:lnSpc>
                <a:spcPct val="100000"/>
              </a:lnSpc>
              <a:spcBef>
                <a:spcPts val="0"/>
              </a:spcBef>
              <a:spcAft>
                <a:spcPts val="0"/>
              </a:spcAft>
              <a:buSzPts val="1000"/>
              <a:buNone/>
              <a:defRPr/>
            </a:lvl9pPr>
          </a:lstStyle>
          <a:p/>
        </p:txBody>
      </p:sp>
      <p:sp>
        <p:nvSpPr>
          <p:cNvPr id="71" name="Google Shape;71;p12"/>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
          <p:cNvSpPr txBox="1"/>
          <p:nvPr>
            <p:ph type="title"/>
          </p:nvPr>
        </p:nvSpPr>
        <p:spPr>
          <a:xfrm>
            <a:off x="521835" y="569969"/>
            <a:ext cx="6546000" cy="2067000"/>
          </a:xfrm>
          <a:prstGeom prst="rect">
            <a:avLst/>
          </a:prstGeom>
          <a:noFill/>
          <a:ln>
            <a:noFill/>
          </a:ln>
        </p:spPr>
        <p:txBody>
          <a:bodyPr anchorCtr="0" anchor="ctr" bIns="33025" lIns="66075" spcFirstLastPara="1" rIns="66075" wrap="square" tIns="33025">
            <a:noAutofit/>
          </a:bodyPr>
          <a:lstStyle>
            <a:lvl1pPr lvl="0"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Clr>
                <a:srgbClr val="000000"/>
              </a:buClr>
              <a:buSzPts val="1000"/>
              <a:buFont typeface="Arial"/>
              <a:buNone/>
              <a:defRPr b="0" i="0" sz="3300" u="none" cap="none" strike="noStrike">
                <a:solidFill>
                  <a:schemeClr val="dk1"/>
                </a:solidFill>
                <a:latin typeface="Calibri"/>
                <a:ea typeface="Calibri"/>
                <a:cs typeface="Calibri"/>
                <a:sym typeface="Calibri"/>
              </a:defRPr>
            </a:lvl9pPr>
          </a:lstStyle>
          <a:p/>
        </p:txBody>
      </p:sp>
      <p:sp>
        <p:nvSpPr>
          <p:cNvPr id="11" name="Google Shape;11;p3"/>
          <p:cNvSpPr txBox="1"/>
          <p:nvPr>
            <p:ph idx="1" type="body"/>
          </p:nvPr>
        </p:nvSpPr>
        <p:spPr>
          <a:xfrm>
            <a:off x="521835" y="2847920"/>
            <a:ext cx="6546000" cy="6788700"/>
          </a:xfrm>
          <a:prstGeom prst="rect">
            <a:avLst/>
          </a:prstGeom>
          <a:noFill/>
          <a:ln>
            <a:noFill/>
          </a:ln>
        </p:spPr>
        <p:txBody>
          <a:bodyPr anchorCtr="0" anchor="t" bIns="33025" lIns="66075" spcFirstLastPara="1" rIns="66075" wrap="square" tIns="33025">
            <a:no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12" name="Google Shape;12;p3"/>
          <p:cNvSpPr txBox="1"/>
          <p:nvPr>
            <p:ph idx="10" type="dt"/>
          </p:nvPr>
        </p:nvSpPr>
        <p:spPr>
          <a:xfrm>
            <a:off x="521835" y="9915730"/>
            <a:ext cx="1707900" cy="570000"/>
          </a:xfrm>
          <a:prstGeom prst="rect">
            <a:avLst/>
          </a:prstGeom>
          <a:noFill/>
          <a:ln>
            <a:noFill/>
          </a:ln>
        </p:spPr>
        <p:txBody>
          <a:bodyPr anchorCtr="0" anchor="ctr" bIns="33025" lIns="66075" spcFirstLastPara="1" rIns="66075" wrap="square" tIns="33025">
            <a:noAutofit/>
          </a:bodyPr>
          <a:lstStyle>
            <a:lvl1pPr lvl="0" marR="0" rtl="0" algn="l">
              <a:lnSpc>
                <a:spcPct val="100000"/>
              </a:lnSpc>
              <a:spcBef>
                <a:spcPts val="0"/>
              </a:spcBef>
              <a:spcAft>
                <a:spcPts val="0"/>
              </a:spcAft>
              <a:buClr>
                <a:srgbClr val="000000"/>
              </a:buClr>
              <a:buSzPts val="10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9pPr>
          </a:lstStyle>
          <a:p/>
        </p:txBody>
      </p:sp>
      <p:sp>
        <p:nvSpPr>
          <p:cNvPr id="13" name="Google Shape;13;p3"/>
          <p:cNvSpPr txBox="1"/>
          <p:nvPr>
            <p:ph idx="11" type="ftr"/>
          </p:nvPr>
        </p:nvSpPr>
        <p:spPr>
          <a:xfrm>
            <a:off x="2513731" y="9915730"/>
            <a:ext cx="2562000" cy="570000"/>
          </a:xfrm>
          <a:prstGeom prst="rect">
            <a:avLst/>
          </a:prstGeom>
          <a:noFill/>
          <a:ln>
            <a:noFill/>
          </a:ln>
        </p:spPr>
        <p:txBody>
          <a:bodyPr anchorCtr="0" anchor="ctr" bIns="33025" lIns="66075" spcFirstLastPara="1" rIns="66075" wrap="square" tIns="33025">
            <a:noAutofit/>
          </a:bodyPr>
          <a:lstStyle>
            <a:lvl1pPr lvl="0" marR="0" rtl="0" algn="ctr">
              <a:lnSpc>
                <a:spcPct val="100000"/>
              </a:lnSpc>
              <a:spcBef>
                <a:spcPts val="0"/>
              </a:spcBef>
              <a:spcAft>
                <a:spcPts val="0"/>
              </a:spcAft>
              <a:buClr>
                <a:srgbClr val="000000"/>
              </a:buClr>
              <a:buSzPts val="10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000"/>
              <a:buFont typeface="Arial"/>
              <a:buNone/>
              <a:defRPr b="0" i="0" sz="1500" u="none" cap="none" strike="noStrike">
                <a:solidFill>
                  <a:schemeClr val="dk1"/>
                </a:solidFill>
                <a:latin typeface="Calibri"/>
                <a:ea typeface="Calibri"/>
                <a:cs typeface="Calibri"/>
                <a:sym typeface="Calibri"/>
              </a:defRPr>
            </a:lvl9pPr>
          </a:lstStyle>
          <a:p/>
        </p:txBody>
      </p:sp>
      <p:sp>
        <p:nvSpPr>
          <p:cNvPr id="14" name="Google Shape;14;p3"/>
          <p:cNvSpPr txBox="1"/>
          <p:nvPr>
            <p:ph idx="12" type="sldNum"/>
          </p:nvPr>
        </p:nvSpPr>
        <p:spPr>
          <a:xfrm>
            <a:off x="5359652" y="9915730"/>
            <a:ext cx="1707900" cy="570000"/>
          </a:xfrm>
          <a:prstGeom prst="rect">
            <a:avLst/>
          </a:prstGeom>
          <a:noFill/>
          <a:ln>
            <a:noFill/>
          </a:ln>
        </p:spPr>
        <p:txBody>
          <a:bodyPr anchorCtr="0" anchor="ctr" bIns="33025" lIns="66075" spcFirstLastPara="1" rIns="66075" wrap="square" tIns="3302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40" Type="http://schemas.openxmlformats.org/officeDocument/2006/relationships/image" Target="../media/image40.jpg"/><Relationship Id="rId42" Type="http://schemas.openxmlformats.org/officeDocument/2006/relationships/image" Target="../media/image43.png"/><Relationship Id="rId41" Type="http://schemas.openxmlformats.org/officeDocument/2006/relationships/image" Target="../media/image36.png"/><Relationship Id="rId44" Type="http://schemas.openxmlformats.org/officeDocument/2006/relationships/image" Target="../media/image50.gif"/><Relationship Id="rId43" Type="http://schemas.openxmlformats.org/officeDocument/2006/relationships/image" Target="../media/image41.png"/><Relationship Id="rId46" Type="http://schemas.openxmlformats.org/officeDocument/2006/relationships/image" Target="../media/image49.png"/><Relationship Id="rId45" Type="http://schemas.openxmlformats.org/officeDocument/2006/relationships/image" Target="../media/image37.pn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9" Type="http://schemas.openxmlformats.org/officeDocument/2006/relationships/image" Target="../media/image5.png"/><Relationship Id="rId48" Type="http://schemas.openxmlformats.org/officeDocument/2006/relationships/image" Target="../media/image46.jpg"/><Relationship Id="rId47" Type="http://schemas.openxmlformats.org/officeDocument/2006/relationships/image" Target="../media/image42.jpg"/><Relationship Id="rId49" Type="http://schemas.openxmlformats.org/officeDocument/2006/relationships/image" Target="../media/image44.png"/><Relationship Id="rId5" Type="http://schemas.openxmlformats.org/officeDocument/2006/relationships/image" Target="../media/image8.png"/><Relationship Id="rId6" Type="http://schemas.openxmlformats.org/officeDocument/2006/relationships/image" Target="../media/image12.png"/><Relationship Id="rId7" Type="http://schemas.openxmlformats.org/officeDocument/2006/relationships/image" Target="../media/image10.jpg"/><Relationship Id="rId8" Type="http://schemas.openxmlformats.org/officeDocument/2006/relationships/image" Target="../media/image9.png"/><Relationship Id="rId31" Type="http://schemas.openxmlformats.org/officeDocument/2006/relationships/image" Target="../media/image28.jpg"/><Relationship Id="rId30" Type="http://schemas.openxmlformats.org/officeDocument/2006/relationships/image" Target="../media/image25.png"/><Relationship Id="rId33" Type="http://schemas.openxmlformats.org/officeDocument/2006/relationships/image" Target="../media/image21.png"/><Relationship Id="rId32" Type="http://schemas.openxmlformats.org/officeDocument/2006/relationships/image" Target="../media/image29.jpg"/><Relationship Id="rId35" Type="http://schemas.openxmlformats.org/officeDocument/2006/relationships/image" Target="../media/image34.png"/><Relationship Id="rId34" Type="http://schemas.openxmlformats.org/officeDocument/2006/relationships/image" Target="../media/image26.png"/><Relationship Id="rId37" Type="http://schemas.openxmlformats.org/officeDocument/2006/relationships/image" Target="../media/image38.png"/><Relationship Id="rId36" Type="http://schemas.openxmlformats.org/officeDocument/2006/relationships/image" Target="../media/image35.png"/><Relationship Id="rId39" Type="http://schemas.openxmlformats.org/officeDocument/2006/relationships/image" Target="../media/image39.png"/><Relationship Id="rId38" Type="http://schemas.openxmlformats.org/officeDocument/2006/relationships/image" Target="../media/image33.jpg"/><Relationship Id="rId20" Type="http://schemas.openxmlformats.org/officeDocument/2006/relationships/image" Target="../media/image19.png"/><Relationship Id="rId22" Type="http://schemas.openxmlformats.org/officeDocument/2006/relationships/image" Target="../media/image22.jpg"/><Relationship Id="rId21" Type="http://schemas.openxmlformats.org/officeDocument/2006/relationships/image" Target="../media/image24.png"/><Relationship Id="rId24" Type="http://schemas.openxmlformats.org/officeDocument/2006/relationships/image" Target="../media/image20.png"/><Relationship Id="rId23" Type="http://schemas.openxmlformats.org/officeDocument/2006/relationships/image" Target="../media/image15.jpg"/><Relationship Id="rId26" Type="http://schemas.openxmlformats.org/officeDocument/2006/relationships/image" Target="../media/image23.jpg"/><Relationship Id="rId25" Type="http://schemas.openxmlformats.org/officeDocument/2006/relationships/image" Target="../media/image32.png"/><Relationship Id="rId28" Type="http://schemas.openxmlformats.org/officeDocument/2006/relationships/image" Target="../media/image30.jpg"/><Relationship Id="rId27" Type="http://schemas.openxmlformats.org/officeDocument/2006/relationships/image" Target="../media/image27.png"/><Relationship Id="rId29" Type="http://schemas.openxmlformats.org/officeDocument/2006/relationships/image" Target="../media/image31.png"/><Relationship Id="rId51" Type="http://schemas.openxmlformats.org/officeDocument/2006/relationships/image" Target="../media/image47.jpg"/><Relationship Id="rId50" Type="http://schemas.openxmlformats.org/officeDocument/2006/relationships/image" Target="../media/image48.png"/><Relationship Id="rId53" Type="http://schemas.openxmlformats.org/officeDocument/2006/relationships/image" Target="../media/image45.png"/><Relationship Id="rId52" Type="http://schemas.openxmlformats.org/officeDocument/2006/relationships/image" Target="../media/image51.jpg"/><Relationship Id="rId11" Type="http://schemas.openxmlformats.org/officeDocument/2006/relationships/image" Target="../media/image14.jpg"/><Relationship Id="rId10" Type="http://schemas.openxmlformats.org/officeDocument/2006/relationships/image" Target="../media/image6.png"/><Relationship Id="rId13" Type="http://schemas.openxmlformats.org/officeDocument/2006/relationships/image" Target="../media/image11.jpg"/><Relationship Id="rId12" Type="http://schemas.openxmlformats.org/officeDocument/2006/relationships/image" Target="../media/image7.jpg"/><Relationship Id="rId15" Type="http://schemas.openxmlformats.org/officeDocument/2006/relationships/image" Target="../media/image3.png"/><Relationship Id="rId14" Type="http://schemas.openxmlformats.org/officeDocument/2006/relationships/image" Target="../media/image4.png"/><Relationship Id="rId17" Type="http://schemas.openxmlformats.org/officeDocument/2006/relationships/image" Target="../media/image16.jpg"/><Relationship Id="rId16" Type="http://schemas.openxmlformats.org/officeDocument/2006/relationships/image" Target="../media/image13.png"/><Relationship Id="rId19" Type="http://schemas.openxmlformats.org/officeDocument/2006/relationships/image" Target="../media/image18.png"/><Relationship Id="rId18" Type="http://schemas.openxmlformats.org/officeDocument/2006/relationships/image" Target="../media/image17.jpg"/></Relationships>
</file>

<file path=ppt/slides/_rels/slide2.xml.rels><?xml version="1.0" encoding="UTF-8" standalone="yes"?><Relationships xmlns="http://schemas.openxmlformats.org/package/2006/relationships"><Relationship Id="rId40" Type="http://schemas.openxmlformats.org/officeDocument/2006/relationships/image" Target="../media/image48.png"/><Relationship Id="rId42" Type="http://schemas.openxmlformats.org/officeDocument/2006/relationships/image" Target="../media/image45.png"/><Relationship Id="rId41" Type="http://schemas.openxmlformats.org/officeDocument/2006/relationships/image" Target="../media/image51.jpg"/><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9" Type="http://schemas.openxmlformats.org/officeDocument/2006/relationships/image" Target="../media/image5.png"/><Relationship Id="rId5" Type="http://schemas.openxmlformats.org/officeDocument/2006/relationships/image" Target="../media/image8.png"/><Relationship Id="rId6" Type="http://schemas.openxmlformats.org/officeDocument/2006/relationships/image" Target="../media/image12.png"/><Relationship Id="rId7" Type="http://schemas.openxmlformats.org/officeDocument/2006/relationships/image" Target="../media/image10.jpg"/><Relationship Id="rId8" Type="http://schemas.openxmlformats.org/officeDocument/2006/relationships/image" Target="../media/image9.png"/><Relationship Id="rId31" Type="http://schemas.openxmlformats.org/officeDocument/2006/relationships/image" Target="../media/image35.png"/><Relationship Id="rId30" Type="http://schemas.openxmlformats.org/officeDocument/2006/relationships/image" Target="../media/image34.png"/><Relationship Id="rId33" Type="http://schemas.openxmlformats.org/officeDocument/2006/relationships/image" Target="../media/image38.png"/><Relationship Id="rId32" Type="http://schemas.openxmlformats.org/officeDocument/2006/relationships/image" Target="../media/image25.png"/><Relationship Id="rId35" Type="http://schemas.openxmlformats.org/officeDocument/2006/relationships/image" Target="../media/image36.png"/><Relationship Id="rId34" Type="http://schemas.openxmlformats.org/officeDocument/2006/relationships/image" Target="../media/image33.jpg"/><Relationship Id="rId37" Type="http://schemas.openxmlformats.org/officeDocument/2006/relationships/image" Target="../media/image49.png"/><Relationship Id="rId36" Type="http://schemas.openxmlformats.org/officeDocument/2006/relationships/image" Target="../media/image43.png"/><Relationship Id="rId39" Type="http://schemas.openxmlformats.org/officeDocument/2006/relationships/image" Target="../media/image44.png"/><Relationship Id="rId38" Type="http://schemas.openxmlformats.org/officeDocument/2006/relationships/image" Target="../media/image46.jpg"/><Relationship Id="rId20" Type="http://schemas.openxmlformats.org/officeDocument/2006/relationships/image" Target="../media/image19.png"/><Relationship Id="rId22" Type="http://schemas.openxmlformats.org/officeDocument/2006/relationships/image" Target="../media/image20.png"/><Relationship Id="rId21" Type="http://schemas.openxmlformats.org/officeDocument/2006/relationships/image" Target="../media/image22.jpg"/><Relationship Id="rId24" Type="http://schemas.openxmlformats.org/officeDocument/2006/relationships/image" Target="../media/image23.jpg"/><Relationship Id="rId23" Type="http://schemas.openxmlformats.org/officeDocument/2006/relationships/image" Target="../media/image32.png"/><Relationship Id="rId26" Type="http://schemas.openxmlformats.org/officeDocument/2006/relationships/image" Target="../media/image30.jpg"/><Relationship Id="rId25" Type="http://schemas.openxmlformats.org/officeDocument/2006/relationships/image" Target="../media/image27.png"/><Relationship Id="rId28" Type="http://schemas.openxmlformats.org/officeDocument/2006/relationships/image" Target="../media/image29.jpg"/><Relationship Id="rId27" Type="http://schemas.openxmlformats.org/officeDocument/2006/relationships/image" Target="../media/image31.png"/><Relationship Id="rId29" Type="http://schemas.openxmlformats.org/officeDocument/2006/relationships/image" Target="../media/image26.png"/><Relationship Id="rId11" Type="http://schemas.openxmlformats.org/officeDocument/2006/relationships/image" Target="../media/image14.jpg"/><Relationship Id="rId10" Type="http://schemas.openxmlformats.org/officeDocument/2006/relationships/image" Target="../media/image6.png"/><Relationship Id="rId13" Type="http://schemas.openxmlformats.org/officeDocument/2006/relationships/image" Target="../media/image11.jpg"/><Relationship Id="rId12" Type="http://schemas.openxmlformats.org/officeDocument/2006/relationships/image" Target="../media/image7.jpg"/><Relationship Id="rId15" Type="http://schemas.openxmlformats.org/officeDocument/2006/relationships/image" Target="../media/image3.png"/><Relationship Id="rId14" Type="http://schemas.openxmlformats.org/officeDocument/2006/relationships/image" Target="../media/image4.png"/><Relationship Id="rId17" Type="http://schemas.openxmlformats.org/officeDocument/2006/relationships/image" Target="../media/image16.jpg"/><Relationship Id="rId16" Type="http://schemas.openxmlformats.org/officeDocument/2006/relationships/image" Target="../media/image13.png"/><Relationship Id="rId19" Type="http://schemas.openxmlformats.org/officeDocument/2006/relationships/image" Target="../media/image18.png"/><Relationship Id="rId18" Type="http://schemas.openxmlformats.org/officeDocument/2006/relationships/image" Target="../media/image1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
          <p:cNvSpPr/>
          <p:nvPr/>
        </p:nvSpPr>
        <p:spPr>
          <a:xfrm>
            <a:off x="3719" y="-3851"/>
            <a:ext cx="7594500" cy="10698600"/>
          </a:xfrm>
          <a:prstGeom prst="rect">
            <a:avLst/>
          </a:prstGeom>
          <a:solidFill>
            <a:srgbClr val="144856"/>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84" name="Google Shape;84;p1"/>
          <p:cNvSpPr/>
          <p:nvPr/>
        </p:nvSpPr>
        <p:spPr>
          <a:xfrm>
            <a:off x="100401" y="-41947"/>
            <a:ext cx="7313100" cy="10344300"/>
          </a:xfrm>
          <a:prstGeom prst="rect">
            <a:avLst/>
          </a:prstGeom>
          <a:solidFill>
            <a:schemeClr val="lt1"/>
          </a:solidFill>
          <a:ln cap="flat" cmpd="sng" w="41275">
            <a:solidFill>
              <a:srgbClr val="3F3F3F"/>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85" name="Google Shape;85;p1"/>
          <p:cNvSpPr/>
          <p:nvPr/>
        </p:nvSpPr>
        <p:spPr>
          <a:xfrm rot="-5400000">
            <a:off x="846603" y="8084479"/>
            <a:ext cx="1685700" cy="1713000"/>
          </a:xfrm>
          <a:prstGeom prst="blockArc">
            <a:avLst>
              <a:gd fmla="val 10794188" name="adj1"/>
              <a:gd fmla="val 156513" name="adj2"/>
              <a:gd fmla="val 28217"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86" name="Google Shape;86;p1"/>
          <p:cNvSpPr/>
          <p:nvPr/>
        </p:nvSpPr>
        <p:spPr>
          <a:xfrm>
            <a:off x="1239096" y="9420756"/>
            <a:ext cx="4970400" cy="369600"/>
          </a:xfrm>
          <a:prstGeom prst="rect">
            <a:avLst/>
          </a:prstGeom>
          <a:solidFill>
            <a:schemeClr val="accent4"/>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87" name="Google Shape;87;p1"/>
          <p:cNvSpPr/>
          <p:nvPr/>
        </p:nvSpPr>
        <p:spPr>
          <a:xfrm flipH="1" rot="5400000">
            <a:off x="5303304" y="6746954"/>
            <a:ext cx="1751400" cy="1705500"/>
          </a:xfrm>
          <a:prstGeom prst="blockArc">
            <a:avLst>
              <a:gd fmla="val 10800000" name="adj1"/>
              <a:gd fmla="val 1572" name="adj2"/>
              <a:gd fmla="val 27649"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88" name="Google Shape;88;p1"/>
          <p:cNvSpPr/>
          <p:nvPr/>
        </p:nvSpPr>
        <p:spPr>
          <a:xfrm>
            <a:off x="1715485" y="8097991"/>
            <a:ext cx="4561500" cy="377400"/>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89" name="Google Shape;89;p1"/>
          <p:cNvSpPr/>
          <p:nvPr/>
        </p:nvSpPr>
        <p:spPr>
          <a:xfrm>
            <a:off x="1615085" y="6728910"/>
            <a:ext cx="4561500" cy="3582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90" name="Google Shape;90;p1"/>
          <p:cNvSpPr/>
          <p:nvPr/>
        </p:nvSpPr>
        <p:spPr>
          <a:xfrm rot="-5400000">
            <a:off x="792743" y="5447980"/>
            <a:ext cx="1635900" cy="1659600"/>
          </a:xfrm>
          <a:prstGeom prst="blockArc">
            <a:avLst>
              <a:gd fmla="val 10726998" name="adj1"/>
              <a:gd fmla="val 263439" name="adj2"/>
              <a:gd fmla="val 28511"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91" name="Google Shape;91;p1"/>
          <p:cNvSpPr/>
          <p:nvPr/>
        </p:nvSpPr>
        <p:spPr>
          <a:xfrm flipH="1" rot="5400000">
            <a:off x="5245806" y="4082133"/>
            <a:ext cx="1726200" cy="1786200"/>
          </a:xfrm>
          <a:prstGeom prst="blockArc">
            <a:avLst>
              <a:gd fmla="val 10800000" name="adj1"/>
              <a:gd fmla="val 1572" name="adj2"/>
              <a:gd fmla="val 27649"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92" name="Google Shape;92;p1"/>
          <p:cNvSpPr/>
          <p:nvPr/>
        </p:nvSpPr>
        <p:spPr>
          <a:xfrm>
            <a:off x="1590295" y="5458995"/>
            <a:ext cx="4653604" cy="381872"/>
          </a:xfrm>
          <a:custGeom>
            <a:rect b="b" l="l" r="r" t="t"/>
            <a:pathLst>
              <a:path extrusionOk="0" h="652772" w="5909338">
                <a:moveTo>
                  <a:pt x="0" y="0"/>
                </a:moveTo>
                <a:lnTo>
                  <a:pt x="5909338" y="0"/>
                </a:lnTo>
                <a:lnTo>
                  <a:pt x="5826211" y="652772"/>
                </a:lnTo>
                <a:lnTo>
                  <a:pt x="0" y="642380"/>
                </a:lnTo>
                <a:lnTo>
                  <a:pt x="0" y="0"/>
                </a:lnTo>
                <a:close/>
              </a:path>
            </a:pathLst>
          </a:cu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93" name="Google Shape;93;p1"/>
          <p:cNvSpPr/>
          <p:nvPr/>
        </p:nvSpPr>
        <p:spPr>
          <a:xfrm>
            <a:off x="1651031" y="4116872"/>
            <a:ext cx="4550400" cy="3948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94" name="Google Shape;94;p1"/>
          <p:cNvSpPr/>
          <p:nvPr/>
        </p:nvSpPr>
        <p:spPr>
          <a:xfrm rot="-5400000">
            <a:off x="832178" y="2752114"/>
            <a:ext cx="1745400" cy="1773600"/>
          </a:xfrm>
          <a:prstGeom prst="blockArc">
            <a:avLst>
              <a:gd fmla="val 10800000" name="adj1"/>
              <a:gd fmla="val 156513" name="adj2"/>
              <a:gd fmla="val 28217"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95" name="Google Shape;95;p1"/>
          <p:cNvSpPr/>
          <p:nvPr/>
        </p:nvSpPr>
        <p:spPr>
          <a:xfrm>
            <a:off x="1698132" y="2768009"/>
            <a:ext cx="4550400" cy="3900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96" name="Google Shape;96;p1"/>
          <p:cNvSpPr/>
          <p:nvPr/>
        </p:nvSpPr>
        <p:spPr>
          <a:xfrm>
            <a:off x="653223" y="8873997"/>
            <a:ext cx="948300" cy="791400"/>
          </a:xfrm>
          <a:prstGeom prst="ellipse">
            <a:avLst/>
          </a:prstGeom>
          <a:solidFill>
            <a:srgbClr val="00B05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97" name="Google Shape;97;p1"/>
          <p:cNvSpPr/>
          <p:nvPr/>
        </p:nvSpPr>
        <p:spPr>
          <a:xfrm>
            <a:off x="770978" y="8983790"/>
            <a:ext cx="700200" cy="587400"/>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98" name="Google Shape;98;p1"/>
          <p:cNvSpPr txBox="1"/>
          <p:nvPr/>
        </p:nvSpPr>
        <p:spPr>
          <a:xfrm>
            <a:off x="785852" y="9009750"/>
            <a:ext cx="657000" cy="168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YEAR</a:t>
            </a:r>
            <a:endParaRPr b="0" i="0" sz="1000" u="none" cap="none" strike="noStrike">
              <a:solidFill>
                <a:srgbClr val="000000"/>
              </a:solidFill>
              <a:latin typeface="Arial"/>
              <a:ea typeface="Arial"/>
              <a:cs typeface="Arial"/>
              <a:sym typeface="Arial"/>
            </a:endParaRPr>
          </a:p>
        </p:txBody>
      </p:sp>
      <p:sp>
        <p:nvSpPr>
          <p:cNvPr id="99" name="Google Shape;99;p1"/>
          <p:cNvSpPr txBox="1"/>
          <p:nvPr/>
        </p:nvSpPr>
        <p:spPr>
          <a:xfrm>
            <a:off x="801958" y="9053592"/>
            <a:ext cx="655800" cy="501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3500"/>
              <a:buFont typeface="Arial"/>
              <a:buNone/>
            </a:pPr>
            <a:r>
              <a:rPr b="1" i="0" lang="en-GB" sz="3500" u="none" cap="none" strike="noStrike">
                <a:solidFill>
                  <a:schemeClr val="dk1"/>
                </a:solidFill>
                <a:latin typeface="Calibri"/>
                <a:ea typeface="Calibri"/>
                <a:cs typeface="Calibri"/>
                <a:sym typeface="Calibri"/>
              </a:rPr>
              <a:t>10</a:t>
            </a:r>
            <a:endParaRPr b="1" i="0" sz="3500" u="none" cap="none" strike="noStrike">
              <a:solidFill>
                <a:schemeClr val="dk1"/>
              </a:solidFill>
              <a:latin typeface="Calibri"/>
              <a:ea typeface="Calibri"/>
              <a:cs typeface="Calibri"/>
              <a:sym typeface="Calibri"/>
            </a:endParaRPr>
          </a:p>
        </p:txBody>
      </p:sp>
      <p:sp>
        <p:nvSpPr>
          <p:cNvPr id="100" name="Google Shape;100;p1"/>
          <p:cNvSpPr/>
          <p:nvPr/>
        </p:nvSpPr>
        <p:spPr>
          <a:xfrm>
            <a:off x="2267069" y="5252959"/>
            <a:ext cx="949500" cy="791400"/>
          </a:xfrm>
          <a:prstGeom prst="ellipse">
            <a:avLst/>
          </a:prstGeom>
          <a:solidFill>
            <a:srgbClr val="00B05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101" name="Google Shape;101;p1"/>
          <p:cNvSpPr/>
          <p:nvPr/>
        </p:nvSpPr>
        <p:spPr>
          <a:xfrm>
            <a:off x="2350266" y="5348453"/>
            <a:ext cx="778800" cy="599700"/>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102" name="Google Shape;102;p1"/>
          <p:cNvSpPr txBox="1"/>
          <p:nvPr/>
        </p:nvSpPr>
        <p:spPr>
          <a:xfrm>
            <a:off x="2403553" y="5377159"/>
            <a:ext cx="657000" cy="168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YEAR</a:t>
            </a:r>
            <a:endParaRPr b="0" i="0" sz="1000" u="none" cap="none" strike="noStrike">
              <a:solidFill>
                <a:srgbClr val="000000"/>
              </a:solidFill>
              <a:latin typeface="Arial"/>
              <a:ea typeface="Arial"/>
              <a:cs typeface="Arial"/>
              <a:sym typeface="Arial"/>
            </a:endParaRPr>
          </a:p>
        </p:txBody>
      </p:sp>
      <p:sp>
        <p:nvSpPr>
          <p:cNvPr id="103" name="Google Shape;103;p1"/>
          <p:cNvSpPr txBox="1"/>
          <p:nvPr/>
        </p:nvSpPr>
        <p:spPr>
          <a:xfrm>
            <a:off x="2390998" y="5421625"/>
            <a:ext cx="694200" cy="5040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3500"/>
              <a:buFont typeface="Arial"/>
              <a:buNone/>
            </a:pPr>
            <a:r>
              <a:rPr b="1" i="0" lang="en-GB" sz="3500" u="none" cap="none" strike="noStrike">
                <a:solidFill>
                  <a:schemeClr val="dk1"/>
                </a:solidFill>
                <a:latin typeface="Calibri"/>
                <a:ea typeface="Calibri"/>
                <a:cs typeface="Calibri"/>
                <a:sym typeface="Calibri"/>
              </a:rPr>
              <a:t>11</a:t>
            </a:r>
            <a:endParaRPr b="1" i="0" sz="3500" u="none" cap="none" strike="noStrike">
              <a:solidFill>
                <a:schemeClr val="dk1"/>
              </a:solidFill>
              <a:latin typeface="Calibri"/>
              <a:ea typeface="Calibri"/>
              <a:cs typeface="Calibri"/>
              <a:sym typeface="Calibri"/>
            </a:endParaRPr>
          </a:p>
        </p:txBody>
      </p:sp>
      <p:sp>
        <p:nvSpPr>
          <p:cNvPr id="104" name="Google Shape;104;p1"/>
          <p:cNvSpPr/>
          <p:nvPr/>
        </p:nvSpPr>
        <p:spPr>
          <a:xfrm>
            <a:off x="5834386" y="9178236"/>
            <a:ext cx="948300" cy="791400"/>
          </a:xfrm>
          <a:prstGeom prst="ellipse">
            <a:avLst/>
          </a:prstGeom>
          <a:solidFill>
            <a:srgbClr val="00B05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105" name="Google Shape;105;p1"/>
          <p:cNvSpPr/>
          <p:nvPr/>
        </p:nvSpPr>
        <p:spPr>
          <a:xfrm>
            <a:off x="5979409" y="9302437"/>
            <a:ext cx="675600" cy="558300"/>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pic>
        <p:nvPicPr>
          <p:cNvPr id="106" name="Google Shape;106;p1"/>
          <p:cNvPicPr preferRelativeResize="0"/>
          <p:nvPr/>
        </p:nvPicPr>
        <p:blipFill rotWithShape="1">
          <a:blip r:embed="rId3">
            <a:alphaModFix/>
          </a:blip>
          <a:srcRect b="0" l="0" r="0" t="0"/>
          <a:stretch/>
        </p:blipFill>
        <p:spPr>
          <a:xfrm>
            <a:off x="6834801" y="9356886"/>
            <a:ext cx="418812" cy="418812"/>
          </a:xfrm>
          <a:prstGeom prst="rect">
            <a:avLst/>
          </a:prstGeom>
          <a:noFill/>
          <a:ln>
            <a:noFill/>
          </a:ln>
        </p:spPr>
      </p:pic>
      <p:cxnSp>
        <p:nvCxnSpPr>
          <p:cNvPr id="107" name="Google Shape;107;p1"/>
          <p:cNvCxnSpPr/>
          <p:nvPr/>
        </p:nvCxnSpPr>
        <p:spPr>
          <a:xfrm rot="10800000">
            <a:off x="5631698" y="9700191"/>
            <a:ext cx="121500" cy="208800"/>
          </a:xfrm>
          <a:prstGeom prst="straightConnector1">
            <a:avLst/>
          </a:prstGeom>
          <a:noFill/>
          <a:ln cap="flat" cmpd="sng" w="19050">
            <a:solidFill>
              <a:srgbClr val="00B050"/>
            </a:solidFill>
            <a:prstDash val="solid"/>
            <a:miter lim="800000"/>
            <a:headEnd len="sm" w="sm" type="none"/>
            <a:tailEnd len="med" w="med" type="oval"/>
          </a:ln>
        </p:spPr>
      </p:cxnSp>
      <p:sp>
        <p:nvSpPr>
          <p:cNvPr id="108" name="Google Shape;108;p1"/>
          <p:cNvSpPr txBox="1"/>
          <p:nvPr/>
        </p:nvSpPr>
        <p:spPr>
          <a:xfrm>
            <a:off x="5477589" y="9864422"/>
            <a:ext cx="731100" cy="2052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PSHCE – equality &amp; ethics</a:t>
            </a:r>
            <a:endParaRPr b="0" i="0" sz="600" u="none" cap="none" strike="noStrike">
              <a:solidFill>
                <a:schemeClr val="dk1"/>
              </a:solidFill>
              <a:latin typeface="Calibri"/>
              <a:ea typeface="Calibri"/>
              <a:cs typeface="Calibri"/>
              <a:sym typeface="Calibri"/>
            </a:endParaRPr>
          </a:p>
        </p:txBody>
      </p:sp>
      <p:cxnSp>
        <p:nvCxnSpPr>
          <p:cNvPr id="109" name="Google Shape;109;p1"/>
          <p:cNvCxnSpPr/>
          <p:nvPr/>
        </p:nvCxnSpPr>
        <p:spPr>
          <a:xfrm flipH="1">
            <a:off x="5574162" y="9289521"/>
            <a:ext cx="115200" cy="205500"/>
          </a:xfrm>
          <a:prstGeom prst="straightConnector1">
            <a:avLst/>
          </a:prstGeom>
          <a:noFill/>
          <a:ln cap="flat" cmpd="sng" w="19050">
            <a:solidFill>
              <a:srgbClr val="00B050"/>
            </a:solidFill>
            <a:prstDash val="solid"/>
            <a:miter lim="800000"/>
            <a:headEnd len="sm" w="sm" type="none"/>
            <a:tailEnd len="med" w="med" type="oval"/>
          </a:ln>
        </p:spPr>
      </p:cxnSp>
      <p:cxnSp>
        <p:nvCxnSpPr>
          <p:cNvPr id="110" name="Google Shape;110;p1"/>
          <p:cNvCxnSpPr/>
          <p:nvPr/>
        </p:nvCxnSpPr>
        <p:spPr>
          <a:xfrm flipH="1" rot="10800000">
            <a:off x="4112702" y="9665482"/>
            <a:ext cx="55800" cy="192000"/>
          </a:xfrm>
          <a:prstGeom prst="straightConnector1">
            <a:avLst/>
          </a:prstGeom>
          <a:noFill/>
          <a:ln cap="flat" cmpd="sng" w="19050">
            <a:solidFill>
              <a:srgbClr val="00B050"/>
            </a:solidFill>
            <a:prstDash val="solid"/>
            <a:miter lim="800000"/>
            <a:headEnd len="sm" w="sm" type="none"/>
            <a:tailEnd len="med" w="med" type="oval"/>
          </a:ln>
        </p:spPr>
      </p:cxnSp>
      <p:sp>
        <p:nvSpPr>
          <p:cNvPr id="111" name="Google Shape;111;p1"/>
          <p:cNvSpPr txBox="1"/>
          <p:nvPr/>
        </p:nvSpPr>
        <p:spPr>
          <a:xfrm>
            <a:off x="3416528" y="9191796"/>
            <a:ext cx="788100" cy="2025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Careers – Jobs, recruitment and training </a:t>
            </a:r>
            <a:endParaRPr b="0" i="0" sz="600" u="none" cap="none" strike="noStrike">
              <a:solidFill>
                <a:schemeClr val="dk1"/>
              </a:solidFill>
              <a:latin typeface="Calibri"/>
              <a:ea typeface="Calibri"/>
              <a:cs typeface="Calibri"/>
              <a:sym typeface="Calibri"/>
            </a:endParaRPr>
          </a:p>
        </p:txBody>
      </p:sp>
      <p:cxnSp>
        <p:nvCxnSpPr>
          <p:cNvPr id="112" name="Google Shape;112;p1"/>
          <p:cNvCxnSpPr>
            <a:stCxn id="111" idx="2"/>
          </p:cNvCxnSpPr>
          <p:nvPr/>
        </p:nvCxnSpPr>
        <p:spPr>
          <a:xfrm flipH="1">
            <a:off x="3809978" y="9394296"/>
            <a:ext cx="600" cy="105600"/>
          </a:xfrm>
          <a:prstGeom prst="straightConnector1">
            <a:avLst/>
          </a:prstGeom>
          <a:noFill/>
          <a:ln cap="flat" cmpd="sng" w="19050">
            <a:solidFill>
              <a:srgbClr val="00B050"/>
            </a:solidFill>
            <a:prstDash val="solid"/>
            <a:miter lim="800000"/>
            <a:headEnd len="sm" w="sm" type="none"/>
            <a:tailEnd len="med" w="med" type="oval"/>
          </a:ln>
        </p:spPr>
      </p:cxnSp>
      <p:cxnSp>
        <p:nvCxnSpPr>
          <p:cNvPr id="113" name="Google Shape;113;p1"/>
          <p:cNvCxnSpPr/>
          <p:nvPr/>
        </p:nvCxnSpPr>
        <p:spPr>
          <a:xfrm flipH="1" rot="10800000">
            <a:off x="3643546" y="9689551"/>
            <a:ext cx="108600" cy="171300"/>
          </a:xfrm>
          <a:prstGeom prst="straightConnector1">
            <a:avLst/>
          </a:prstGeom>
          <a:noFill/>
          <a:ln cap="flat" cmpd="sng" w="19050">
            <a:solidFill>
              <a:srgbClr val="00B050"/>
            </a:solidFill>
            <a:prstDash val="solid"/>
            <a:miter lim="800000"/>
            <a:headEnd len="sm" w="sm" type="none"/>
            <a:tailEnd len="med" w="med" type="oval"/>
          </a:ln>
        </p:spPr>
      </p:cxnSp>
      <p:sp>
        <p:nvSpPr>
          <p:cNvPr id="114" name="Google Shape;114;p1"/>
          <p:cNvSpPr txBox="1"/>
          <p:nvPr/>
        </p:nvSpPr>
        <p:spPr>
          <a:xfrm>
            <a:off x="4232869" y="9818548"/>
            <a:ext cx="670200" cy="2757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Geography – environmental issues </a:t>
            </a:r>
            <a:endParaRPr b="0" i="0" sz="600" u="none" cap="none" strike="noStrike">
              <a:solidFill>
                <a:schemeClr val="dk1"/>
              </a:solidFill>
              <a:latin typeface="Calibri"/>
              <a:ea typeface="Calibri"/>
              <a:cs typeface="Calibri"/>
              <a:sym typeface="Calibri"/>
            </a:endParaRPr>
          </a:p>
        </p:txBody>
      </p:sp>
      <p:cxnSp>
        <p:nvCxnSpPr>
          <p:cNvPr id="115" name="Google Shape;115;p1"/>
          <p:cNvCxnSpPr/>
          <p:nvPr/>
        </p:nvCxnSpPr>
        <p:spPr>
          <a:xfrm>
            <a:off x="750663" y="8623746"/>
            <a:ext cx="233100" cy="0"/>
          </a:xfrm>
          <a:prstGeom prst="straightConnector1">
            <a:avLst/>
          </a:prstGeom>
          <a:noFill/>
          <a:ln cap="flat" cmpd="sng" w="19050">
            <a:solidFill>
              <a:srgbClr val="00B050"/>
            </a:solidFill>
            <a:prstDash val="solid"/>
            <a:miter lim="800000"/>
            <a:headEnd len="sm" w="sm" type="none"/>
            <a:tailEnd len="med" w="med" type="oval"/>
          </a:ln>
        </p:spPr>
      </p:cxnSp>
      <p:sp>
        <p:nvSpPr>
          <p:cNvPr id="116" name="Google Shape;116;p1"/>
          <p:cNvSpPr txBox="1"/>
          <p:nvPr/>
        </p:nvSpPr>
        <p:spPr>
          <a:xfrm>
            <a:off x="132221" y="7948900"/>
            <a:ext cx="15189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role of business enterprise and the purpose of business activity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produce goods or services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meet customer needs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add value: convenience, branding, quality, design , USP</a:t>
            </a:r>
            <a:endParaRPr b="0" i="0" sz="600" u="none" cap="none" strike="noStrike">
              <a:solidFill>
                <a:schemeClr val="dk1"/>
              </a:solidFill>
              <a:latin typeface="Calibri"/>
              <a:ea typeface="Calibri"/>
              <a:cs typeface="Calibri"/>
              <a:sym typeface="Calibri"/>
            </a:endParaRPr>
          </a:p>
        </p:txBody>
      </p:sp>
      <p:sp>
        <p:nvSpPr>
          <p:cNvPr id="117" name="Google Shape;117;p1"/>
          <p:cNvSpPr txBox="1"/>
          <p:nvPr/>
        </p:nvSpPr>
        <p:spPr>
          <a:xfrm>
            <a:off x="2065707" y="7587052"/>
            <a:ext cx="16518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purpose, methods and use of  market research</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Primary and secondary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Qualitative and quantitative.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Use of social media.</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Good and bad points of market research</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sp>
        <p:nvSpPr>
          <p:cNvPr id="118" name="Google Shape;118;p1"/>
          <p:cNvSpPr txBox="1"/>
          <p:nvPr/>
        </p:nvSpPr>
        <p:spPr>
          <a:xfrm>
            <a:off x="3565751" y="7571379"/>
            <a:ext cx="12312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How businesses use </a:t>
            </a:r>
            <a:r>
              <a:rPr b="1" i="0" lang="en-GB" sz="600" u="none" cap="none" strike="noStrike">
                <a:solidFill>
                  <a:schemeClr val="dk1"/>
                </a:solidFill>
                <a:latin typeface="Calibri"/>
                <a:ea typeface="Calibri"/>
                <a:cs typeface="Calibri"/>
                <a:sym typeface="Calibri"/>
              </a:rPr>
              <a:t>market segmentation </a:t>
            </a:r>
            <a:r>
              <a:rPr b="0" i="0" lang="en-GB" sz="600" u="none" cap="none" strike="noStrike">
                <a:solidFill>
                  <a:schemeClr val="dk1"/>
                </a:solidFill>
                <a:latin typeface="Calibri"/>
                <a:ea typeface="Calibri"/>
                <a:cs typeface="Calibri"/>
                <a:sym typeface="Calibri"/>
              </a:rPr>
              <a:t>to target customers based on location, demographics, lifestyle, income, age</a:t>
            </a:r>
            <a:endParaRPr b="0" i="0" sz="600" u="none" cap="none" strike="noStrike">
              <a:solidFill>
                <a:schemeClr val="dk1"/>
              </a:solidFill>
              <a:latin typeface="Calibri"/>
              <a:ea typeface="Calibri"/>
              <a:cs typeface="Calibri"/>
              <a:sym typeface="Calibri"/>
            </a:endParaRPr>
          </a:p>
        </p:txBody>
      </p:sp>
      <p:cxnSp>
        <p:nvCxnSpPr>
          <p:cNvPr id="119" name="Google Shape;119;p1"/>
          <p:cNvCxnSpPr>
            <a:stCxn id="120" idx="0"/>
          </p:cNvCxnSpPr>
          <p:nvPr/>
        </p:nvCxnSpPr>
        <p:spPr>
          <a:xfrm flipH="1" rot="10800000">
            <a:off x="803163" y="6848398"/>
            <a:ext cx="451800" cy="149700"/>
          </a:xfrm>
          <a:prstGeom prst="straightConnector1">
            <a:avLst/>
          </a:prstGeom>
          <a:noFill/>
          <a:ln cap="flat" cmpd="sng" w="19050">
            <a:solidFill>
              <a:srgbClr val="00B050"/>
            </a:solidFill>
            <a:prstDash val="solid"/>
            <a:miter lim="800000"/>
            <a:headEnd len="sm" w="sm" type="none"/>
            <a:tailEnd len="med" w="med" type="oval"/>
          </a:ln>
        </p:spPr>
      </p:cxnSp>
      <p:sp>
        <p:nvSpPr>
          <p:cNvPr id="120" name="Google Shape;120;p1"/>
          <p:cNvSpPr txBox="1"/>
          <p:nvPr/>
        </p:nvSpPr>
        <p:spPr>
          <a:xfrm>
            <a:off x="270213" y="6998098"/>
            <a:ext cx="1065900" cy="8025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Who business </a:t>
            </a:r>
            <a:r>
              <a:rPr b="1" i="0" lang="en-GB" sz="600" u="none" cap="none" strike="noStrike">
                <a:solidFill>
                  <a:schemeClr val="dk1"/>
                </a:solidFill>
                <a:latin typeface="Calibri"/>
                <a:ea typeface="Calibri"/>
                <a:cs typeface="Calibri"/>
                <a:sym typeface="Calibri"/>
              </a:rPr>
              <a:t>stakeholders</a:t>
            </a:r>
            <a:r>
              <a:rPr b="0" i="0" lang="en-GB" sz="600" u="none" cap="none" strike="noStrike">
                <a:solidFill>
                  <a:schemeClr val="dk1"/>
                </a:solidFill>
                <a:latin typeface="Calibri"/>
                <a:ea typeface="Calibri"/>
                <a:cs typeface="Calibri"/>
                <a:sym typeface="Calibri"/>
              </a:rPr>
              <a:t> are and their different objectives?</a:t>
            </a:r>
            <a:endParaRPr b="0" i="0" sz="600" u="none" cap="none" strike="noStrike">
              <a:solidFill>
                <a:schemeClr val="dk1"/>
              </a:solidFill>
              <a:latin typeface="Calibri"/>
              <a:ea typeface="Calibri"/>
              <a:cs typeface="Calibri"/>
              <a:sym typeface="Calibri"/>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Shareholders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Employees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Customers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Suppliers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Local community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Pressure Groups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Government</a:t>
            </a:r>
            <a:endParaRPr b="0" i="0" sz="600" u="none" cap="none" strike="noStrike">
              <a:solidFill>
                <a:schemeClr val="dk1"/>
              </a:solidFill>
              <a:latin typeface="Calibri"/>
              <a:ea typeface="Calibri"/>
              <a:cs typeface="Calibri"/>
              <a:sym typeface="Calibri"/>
            </a:endParaRPr>
          </a:p>
        </p:txBody>
      </p:sp>
      <p:cxnSp>
        <p:nvCxnSpPr>
          <p:cNvPr id="121" name="Google Shape;121;p1"/>
          <p:cNvCxnSpPr/>
          <p:nvPr/>
        </p:nvCxnSpPr>
        <p:spPr>
          <a:xfrm>
            <a:off x="3012541" y="8074884"/>
            <a:ext cx="298200" cy="42600"/>
          </a:xfrm>
          <a:prstGeom prst="straightConnector1">
            <a:avLst/>
          </a:prstGeom>
          <a:noFill/>
          <a:ln cap="flat" cmpd="sng" w="19050">
            <a:solidFill>
              <a:srgbClr val="00B0F0"/>
            </a:solidFill>
            <a:prstDash val="solid"/>
            <a:miter lim="800000"/>
            <a:headEnd len="sm" w="sm" type="none"/>
            <a:tailEnd len="med" w="med" type="oval"/>
          </a:ln>
        </p:spPr>
      </p:cxnSp>
      <p:sp>
        <p:nvSpPr>
          <p:cNvPr id="122" name="Google Shape;122;p1"/>
          <p:cNvSpPr txBox="1"/>
          <p:nvPr/>
        </p:nvSpPr>
        <p:spPr>
          <a:xfrm>
            <a:off x="4278829" y="7132507"/>
            <a:ext cx="6267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What is limited and unlimited liability?</a:t>
            </a:r>
            <a:endParaRPr b="0" i="0" sz="600" u="none" cap="none" strike="noStrike">
              <a:solidFill>
                <a:schemeClr val="dk1"/>
              </a:solidFill>
              <a:latin typeface="Calibri"/>
              <a:ea typeface="Calibri"/>
              <a:cs typeface="Calibri"/>
              <a:sym typeface="Calibri"/>
            </a:endParaRPr>
          </a:p>
        </p:txBody>
      </p:sp>
      <p:sp>
        <p:nvSpPr>
          <p:cNvPr id="123" name="Google Shape;123;p1"/>
          <p:cNvSpPr txBox="1"/>
          <p:nvPr/>
        </p:nvSpPr>
        <p:spPr>
          <a:xfrm>
            <a:off x="4018499" y="8513058"/>
            <a:ext cx="10809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Understanding the </a:t>
            </a:r>
            <a:r>
              <a:rPr b="1" i="0" lang="en-GB" sz="600" u="none" cap="none" strike="noStrike">
                <a:solidFill>
                  <a:schemeClr val="dk1"/>
                </a:solidFill>
                <a:latin typeface="Calibri"/>
                <a:ea typeface="Calibri"/>
                <a:cs typeface="Calibri"/>
                <a:sym typeface="Calibri"/>
              </a:rPr>
              <a:t>competitive environment</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Strengths and weaknesses of competitors based on price, quality, location, product range and customer service</a:t>
            </a:r>
            <a:endParaRPr b="0" i="0" sz="600" u="none" cap="none" strike="noStrike">
              <a:solidFill>
                <a:schemeClr val="dk1"/>
              </a:solidFill>
              <a:latin typeface="Calibri"/>
              <a:ea typeface="Calibri"/>
              <a:cs typeface="Calibri"/>
              <a:sym typeface="Calibri"/>
            </a:endParaRPr>
          </a:p>
        </p:txBody>
      </p:sp>
      <p:cxnSp>
        <p:nvCxnSpPr>
          <p:cNvPr id="124" name="Google Shape;124;p1"/>
          <p:cNvCxnSpPr/>
          <p:nvPr/>
        </p:nvCxnSpPr>
        <p:spPr>
          <a:xfrm rot="10800000">
            <a:off x="5596669" y="7033342"/>
            <a:ext cx="27000" cy="126000"/>
          </a:xfrm>
          <a:prstGeom prst="straightConnector1">
            <a:avLst/>
          </a:prstGeom>
          <a:noFill/>
          <a:ln cap="flat" cmpd="sng" w="19050">
            <a:solidFill>
              <a:srgbClr val="00B050"/>
            </a:solidFill>
            <a:prstDash val="solid"/>
            <a:miter lim="800000"/>
            <a:headEnd len="sm" w="sm" type="none"/>
            <a:tailEnd len="med" w="med" type="oval"/>
          </a:ln>
        </p:spPr>
      </p:cxnSp>
      <p:sp>
        <p:nvSpPr>
          <p:cNvPr id="125" name="Google Shape;125;p1"/>
          <p:cNvSpPr txBox="1"/>
          <p:nvPr/>
        </p:nvSpPr>
        <p:spPr>
          <a:xfrm>
            <a:off x="5327983" y="7138093"/>
            <a:ext cx="10878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revenues, fixed and variable costs and profits [including break even and margin of safety]</a:t>
            </a:r>
            <a:endParaRPr b="0" i="0" sz="600" u="none" cap="none" strike="noStrike">
              <a:solidFill>
                <a:schemeClr val="dk1"/>
              </a:solidFill>
              <a:latin typeface="Calibri"/>
              <a:ea typeface="Calibri"/>
              <a:cs typeface="Calibri"/>
              <a:sym typeface="Calibri"/>
            </a:endParaRPr>
          </a:p>
        </p:txBody>
      </p:sp>
      <p:cxnSp>
        <p:nvCxnSpPr>
          <p:cNvPr id="126" name="Google Shape;126;p1"/>
          <p:cNvCxnSpPr>
            <a:endCxn id="88" idx="0"/>
          </p:cNvCxnSpPr>
          <p:nvPr/>
        </p:nvCxnSpPr>
        <p:spPr>
          <a:xfrm>
            <a:off x="3926335" y="7908991"/>
            <a:ext cx="69900" cy="189000"/>
          </a:xfrm>
          <a:prstGeom prst="straightConnector1">
            <a:avLst/>
          </a:prstGeom>
          <a:noFill/>
          <a:ln cap="flat" cmpd="sng" w="19050">
            <a:solidFill>
              <a:srgbClr val="00B0F0"/>
            </a:solidFill>
            <a:prstDash val="solid"/>
            <a:miter lim="800000"/>
            <a:headEnd len="sm" w="sm" type="none"/>
            <a:tailEnd len="med" w="med" type="oval"/>
          </a:ln>
        </p:spPr>
      </p:cxnSp>
      <p:sp>
        <p:nvSpPr>
          <p:cNvPr id="127" name="Google Shape;127;p1"/>
          <p:cNvSpPr txBox="1"/>
          <p:nvPr/>
        </p:nvSpPr>
        <p:spPr>
          <a:xfrm>
            <a:off x="3643857" y="6311171"/>
            <a:ext cx="9378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What is a </a:t>
            </a:r>
            <a:r>
              <a:rPr b="1" i="0" lang="en-GB" sz="600" u="none" cap="none" strike="noStrike">
                <a:solidFill>
                  <a:schemeClr val="dk1"/>
                </a:solidFill>
                <a:latin typeface="Calibri"/>
                <a:ea typeface="Calibri"/>
                <a:cs typeface="Calibri"/>
                <a:sym typeface="Calibri"/>
              </a:rPr>
              <a:t>franchise?  </a:t>
            </a:r>
            <a:r>
              <a:rPr b="0" i="0" lang="en-GB" sz="600" u="none" cap="none" strike="noStrike">
                <a:solidFill>
                  <a:schemeClr val="dk1"/>
                </a:solidFill>
                <a:latin typeface="Calibri"/>
                <a:ea typeface="Calibri"/>
                <a:cs typeface="Calibri"/>
                <a:sym typeface="Calibri"/>
              </a:rPr>
              <a:t>Good and bad points of franchising</a:t>
            </a:r>
            <a:endParaRPr b="0" i="0" sz="600" u="none" cap="none" strike="noStrike">
              <a:solidFill>
                <a:schemeClr val="dk1"/>
              </a:solidFill>
              <a:latin typeface="Calibri"/>
              <a:ea typeface="Calibri"/>
              <a:cs typeface="Calibri"/>
              <a:sym typeface="Calibri"/>
            </a:endParaRPr>
          </a:p>
        </p:txBody>
      </p:sp>
      <p:cxnSp>
        <p:nvCxnSpPr>
          <p:cNvPr id="128" name="Google Shape;128;p1"/>
          <p:cNvCxnSpPr/>
          <p:nvPr/>
        </p:nvCxnSpPr>
        <p:spPr>
          <a:xfrm flipH="1" rot="10800000">
            <a:off x="3629876" y="8418567"/>
            <a:ext cx="127200" cy="155700"/>
          </a:xfrm>
          <a:prstGeom prst="straightConnector1">
            <a:avLst/>
          </a:prstGeom>
          <a:noFill/>
          <a:ln cap="flat" cmpd="sng" w="19050">
            <a:solidFill>
              <a:srgbClr val="00B0F0"/>
            </a:solidFill>
            <a:prstDash val="solid"/>
            <a:miter lim="800000"/>
            <a:headEnd len="sm" w="sm" type="none"/>
            <a:tailEnd len="med" w="med" type="oval"/>
          </a:ln>
        </p:spPr>
      </p:cxnSp>
      <p:sp>
        <p:nvSpPr>
          <p:cNvPr id="129" name="Google Shape;129;p1"/>
          <p:cNvSpPr txBox="1"/>
          <p:nvPr/>
        </p:nvSpPr>
        <p:spPr>
          <a:xfrm>
            <a:off x="3220542" y="7133203"/>
            <a:ext cx="12123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Types of </a:t>
            </a:r>
            <a:r>
              <a:rPr b="1" i="0" lang="en-GB" sz="600" u="none" cap="none" strike="noStrike">
                <a:solidFill>
                  <a:schemeClr val="dk1"/>
                </a:solidFill>
                <a:latin typeface="Calibri"/>
                <a:ea typeface="Calibri"/>
                <a:cs typeface="Calibri"/>
                <a:sym typeface="Calibri"/>
              </a:rPr>
              <a:t>business ownership</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Sole trader</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Partnership</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Private limited company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Good and bad points of each</a:t>
            </a:r>
            <a:endParaRPr b="0" i="0" sz="600" u="none" cap="none" strike="noStrike">
              <a:solidFill>
                <a:schemeClr val="dk1"/>
              </a:solidFill>
              <a:latin typeface="Calibri"/>
              <a:ea typeface="Calibri"/>
              <a:cs typeface="Calibri"/>
              <a:sym typeface="Calibri"/>
            </a:endParaRPr>
          </a:p>
        </p:txBody>
      </p:sp>
      <p:cxnSp>
        <p:nvCxnSpPr>
          <p:cNvPr id="130" name="Google Shape;130;p1"/>
          <p:cNvCxnSpPr/>
          <p:nvPr/>
        </p:nvCxnSpPr>
        <p:spPr>
          <a:xfrm rot="10800000">
            <a:off x="2395838" y="6995754"/>
            <a:ext cx="52200" cy="177600"/>
          </a:xfrm>
          <a:prstGeom prst="straightConnector1">
            <a:avLst/>
          </a:prstGeom>
          <a:noFill/>
          <a:ln cap="flat" cmpd="sng" w="19050">
            <a:solidFill>
              <a:srgbClr val="00B0F0"/>
            </a:solidFill>
            <a:prstDash val="solid"/>
            <a:miter lim="800000"/>
            <a:headEnd len="sm" w="sm" type="none"/>
            <a:tailEnd len="med" w="med" type="oval"/>
          </a:ln>
        </p:spPr>
      </p:cxnSp>
      <p:sp>
        <p:nvSpPr>
          <p:cNvPr id="131" name="Google Shape;131;p1"/>
          <p:cNvSpPr txBox="1"/>
          <p:nvPr/>
        </p:nvSpPr>
        <p:spPr>
          <a:xfrm>
            <a:off x="1868565" y="7176272"/>
            <a:ext cx="11175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What the </a:t>
            </a:r>
            <a:r>
              <a:rPr b="1" i="0" lang="en-GB" sz="600" u="none" cap="none" strike="noStrike">
                <a:solidFill>
                  <a:schemeClr val="dk1"/>
                </a:solidFill>
                <a:latin typeface="Calibri"/>
                <a:ea typeface="Calibri"/>
                <a:cs typeface="Calibri"/>
                <a:sym typeface="Calibri"/>
              </a:rPr>
              <a:t>marketing mix </a:t>
            </a:r>
            <a:r>
              <a:rPr b="0" i="0" lang="en-GB" sz="600" u="none" cap="none" strike="noStrike">
                <a:solidFill>
                  <a:schemeClr val="dk1"/>
                </a:solidFill>
                <a:latin typeface="Calibri"/>
                <a:ea typeface="Calibri"/>
                <a:cs typeface="Calibri"/>
                <a:sym typeface="Calibri"/>
              </a:rPr>
              <a:t>is and the importance of each element [Price, Place, Promotion and Product]</a:t>
            </a:r>
            <a:endParaRPr b="0" i="0" sz="600" u="none" cap="none" strike="noStrike">
              <a:solidFill>
                <a:schemeClr val="dk1"/>
              </a:solidFill>
              <a:latin typeface="Calibri"/>
              <a:ea typeface="Calibri"/>
              <a:cs typeface="Calibri"/>
              <a:sym typeface="Calibri"/>
            </a:endParaRPr>
          </a:p>
        </p:txBody>
      </p:sp>
      <p:cxnSp>
        <p:nvCxnSpPr>
          <p:cNvPr id="132" name="Google Shape;132;p1"/>
          <p:cNvCxnSpPr/>
          <p:nvPr/>
        </p:nvCxnSpPr>
        <p:spPr>
          <a:xfrm flipH="1">
            <a:off x="1374078" y="6616300"/>
            <a:ext cx="256500" cy="132900"/>
          </a:xfrm>
          <a:prstGeom prst="straightConnector1">
            <a:avLst/>
          </a:prstGeom>
          <a:noFill/>
          <a:ln cap="flat" cmpd="sng" w="19050">
            <a:solidFill>
              <a:srgbClr val="00B050"/>
            </a:solidFill>
            <a:prstDash val="solid"/>
            <a:miter lim="800000"/>
            <a:headEnd len="sm" w="sm" type="none"/>
            <a:tailEnd len="med" w="med" type="oval"/>
          </a:ln>
        </p:spPr>
      </p:cxnSp>
      <p:sp>
        <p:nvSpPr>
          <p:cNvPr id="133" name="Google Shape;133;p1"/>
          <p:cNvSpPr txBox="1"/>
          <p:nvPr/>
        </p:nvSpPr>
        <p:spPr>
          <a:xfrm>
            <a:off x="2073367" y="9186959"/>
            <a:ext cx="939300" cy="165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option advice in Computing lessons </a:t>
            </a:r>
            <a:endParaRPr b="0" i="0" sz="600" u="none" cap="none" strike="noStrike">
              <a:solidFill>
                <a:schemeClr val="dk1"/>
              </a:solidFill>
              <a:latin typeface="Calibri"/>
              <a:ea typeface="Calibri"/>
              <a:cs typeface="Calibri"/>
              <a:sym typeface="Calibri"/>
            </a:endParaRPr>
          </a:p>
        </p:txBody>
      </p:sp>
      <p:cxnSp>
        <p:nvCxnSpPr>
          <p:cNvPr id="134" name="Google Shape;134;p1"/>
          <p:cNvCxnSpPr/>
          <p:nvPr/>
        </p:nvCxnSpPr>
        <p:spPr>
          <a:xfrm>
            <a:off x="3189266" y="5326131"/>
            <a:ext cx="121500" cy="202200"/>
          </a:xfrm>
          <a:prstGeom prst="straightConnector1">
            <a:avLst/>
          </a:prstGeom>
          <a:noFill/>
          <a:ln cap="flat" cmpd="sng" w="19050">
            <a:solidFill>
              <a:srgbClr val="00B0F0"/>
            </a:solidFill>
            <a:prstDash val="solid"/>
            <a:miter lim="800000"/>
            <a:headEnd len="sm" w="sm" type="none"/>
            <a:tailEnd len="med" w="med" type="oval"/>
          </a:ln>
        </p:spPr>
      </p:cxnSp>
      <p:sp>
        <p:nvSpPr>
          <p:cNvPr id="135" name="Google Shape;135;p1"/>
          <p:cNvSpPr txBox="1"/>
          <p:nvPr/>
        </p:nvSpPr>
        <p:spPr>
          <a:xfrm>
            <a:off x="2796960" y="5148310"/>
            <a:ext cx="784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Public Limited Companies</a:t>
            </a:r>
            <a:endParaRPr b="1" i="0" sz="600" u="none" cap="none" strike="noStrike">
              <a:solidFill>
                <a:schemeClr val="dk1"/>
              </a:solidFill>
              <a:latin typeface="Calibri"/>
              <a:ea typeface="Calibri"/>
              <a:cs typeface="Calibri"/>
              <a:sym typeface="Calibri"/>
            </a:endParaRPr>
          </a:p>
        </p:txBody>
      </p:sp>
      <p:cxnSp>
        <p:nvCxnSpPr>
          <p:cNvPr id="136" name="Google Shape;136;p1"/>
          <p:cNvCxnSpPr>
            <a:stCxn id="137" idx="2"/>
          </p:cNvCxnSpPr>
          <p:nvPr/>
        </p:nvCxnSpPr>
        <p:spPr>
          <a:xfrm flipH="1">
            <a:off x="2936691" y="9228773"/>
            <a:ext cx="59100" cy="248400"/>
          </a:xfrm>
          <a:prstGeom prst="straightConnector1">
            <a:avLst/>
          </a:prstGeom>
          <a:noFill/>
          <a:ln cap="flat" cmpd="sng" w="19050">
            <a:solidFill>
              <a:srgbClr val="00B0F0"/>
            </a:solidFill>
            <a:prstDash val="solid"/>
            <a:miter lim="800000"/>
            <a:headEnd len="sm" w="sm" type="none"/>
            <a:tailEnd len="med" w="med" type="oval"/>
          </a:ln>
        </p:spPr>
      </p:cxnSp>
      <p:sp>
        <p:nvSpPr>
          <p:cNvPr id="138" name="Google Shape;138;p1"/>
          <p:cNvSpPr txBox="1"/>
          <p:nvPr/>
        </p:nvSpPr>
        <p:spPr>
          <a:xfrm>
            <a:off x="2256911" y="9849907"/>
            <a:ext cx="8334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teachers/students advice</a:t>
            </a:r>
            <a:endParaRPr b="0" i="0" sz="600" u="none" cap="none" strike="noStrike">
              <a:solidFill>
                <a:schemeClr val="dk1"/>
              </a:solidFill>
              <a:latin typeface="Calibri"/>
              <a:ea typeface="Calibri"/>
              <a:cs typeface="Calibri"/>
              <a:sym typeface="Calibri"/>
            </a:endParaRPr>
          </a:p>
        </p:txBody>
      </p:sp>
      <p:sp>
        <p:nvSpPr>
          <p:cNvPr id="139" name="Google Shape;139;p1"/>
          <p:cNvSpPr txBox="1"/>
          <p:nvPr/>
        </p:nvSpPr>
        <p:spPr>
          <a:xfrm>
            <a:off x="3451996" y="4925399"/>
            <a:ext cx="11745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Sources of finance for growing and established businesses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Internal [retained profit and selling assets]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External [loan and share capital]</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cxnSp>
        <p:nvCxnSpPr>
          <p:cNvPr id="140" name="Google Shape;140;p1"/>
          <p:cNvCxnSpPr/>
          <p:nvPr/>
        </p:nvCxnSpPr>
        <p:spPr>
          <a:xfrm rot="10800000">
            <a:off x="3282238" y="5750572"/>
            <a:ext cx="28500" cy="115200"/>
          </a:xfrm>
          <a:prstGeom prst="straightConnector1">
            <a:avLst/>
          </a:prstGeom>
          <a:noFill/>
          <a:ln cap="flat" cmpd="sng" w="19050">
            <a:solidFill>
              <a:srgbClr val="00B0F0"/>
            </a:solidFill>
            <a:prstDash val="solid"/>
            <a:miter lim="800000"/>
            <a:headEnd len="sm" w="sm" type="none"/>
            <a:tailEnd len="med" w="med" type="oval"/>
          </a:ln>
        </p:spPr>
      </p:cxnSp>
      <p:sp>
        <p:nvSpPr>
          <p:cNvPr id="141" name="Google Shape;141;p1"/>
          <p:cNvSpPr txBox="1"/>
          <p:nvPr/>
        </p:nvSpPr>
        <p:spPr>
          <a:xfrm>
            <a:off x="3147742" y="5852775"/>
            <a:ext cx="12054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Internal (organic) </a:t>
            </a:r>
            <a:r>
              <a:rPr b="1" i="0" lang="en-GB" sz="600" u="none" cap="none" strike="noStrike">
                <a:solidFill>
                  <a:schemeClr val="dk1"/>
                </a:solidFill>
                <a:latin typeface="Calibri"/>
                <a:ea typeface="Calibri"/>
                <a:cs typeface="Calibri"/>
                <a:sym typeface="Calibri"/>
              </a:rPr>
              <a:t>growth </a:t>
            </a:r>
            <a:r>
              <a:rPr b="0" i="0" lang="en-GB" sz="600" u="none" cap="none" strike="noStrike">
                <a:solidFill>
                  <a:schemeClr val="dk1"/>
                </a:solidFill>
                <a:latin typeface="Calibri"/>
                <a:ea typeface="Calibri"/>
                <a:cs typeface="Calibri"/>
                <a:sym typeface="Calibri"/>
              </a:rPr>
              <a:t>through new products and new markets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External growth through merger and takeovers</a:t>
            </a:r>
            <a:endParaRPr b="0" i="0" sz="600" u="none" cap="none" strike="noStrike">
              <a:solidFill>
                <a:schemeClr val="dk1"/>
              </a:solidFill>
              <a:latin typeface="Calibri"/>
              <a:ea typeface="Calibri"/>
              <a:cs typeface="Calibri"/>
              <a:sym typeface="Calibri"/>
            </a:endParaRPr>
          </a:p>
        </p:txBody>
      </p:sp>
      <p:cxnSp>
        <p:nvCxnSpPr>
          <p:cNvPr id="142" name="Google Shape;142;p1"/>
          <p:cNvCxnSpPr/>
          <p:nvPr/>
        </p:nvCxnSpPr>
        <p:spPr>
          <a:xfrm flipH="1">
            <a:off x="4394999" y="5334314"/>
            <a:ext cx="131700" cy="179400"/>
          </a:xfrm>
          <a:prstGeom prst="straightConnector1">
            <a:avLst/>
          </a:prstGeom>
          <a:noFill/>
          <a:ln cap="flat" cmpd="sng" w="19050">
            <a:solidFill>
              <a:srgbClr val="00B0F0"/>
            </a:solidFill>
            <a:prstDash val="solid"/>
            <a:miter lim="800000"/>
            <a:headEnd len="sm" w="sm" type="none"/>
            <a:tailEnd len="med" w="med" type="oval"/>
          </a:ln>
        </p:spPr>
      </p:cxnSp>
      <p:sp>
        <p:nvSpPr>
          <p:cNvPr id="143" name="Google Shape;143;p1"/>
          <p:cNvSpPr txBox="1"/>
          <p:nvPr/>
        </p:nvSpPr>
        <p:spPr>
          <a:xfrm>
            <a:off x="4311304" y="5887078"/>
            <a:ext cx="15567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Why business aims and </a:t>
            </a:r>
            <a:r>
              <a:rPr b="1" i="0" lang="en-GB" sz="600" u="none" cap="none" strike="noStrike">
                <a:solidFill>
                  <a:schemeClr val="dk1"/>
                </a:solidFill>
                <a:latin typeface="Calibri"/>
                <a:ea typeface="Calibri"/>
                <a:cs typeface="Calibri"/>
                <a:sym typeface="Calibri"/>
              </a:rPr>
              <a:t>objectives c</a:t>
            </a:r>
            <a:r>
              <a:rPr b="0" i="0" lang="en-GB" sz="600" u="none" cap="none" strike="noStrike">
                <a:solidFill>
                  <a:schemeClr val="dk1"/>
                </a:solidFill>
                <a:latin typeface="Calibri"/>
                <a:ea typeface="Calibri"/>
                <a:cs typeface="Calibri"/>
                <a:sym typeface="Calibri"/>
              </a:rPr>
              <a:t>hange in response to:</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market conditions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technology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performance</a:t>
            </a:r>
            <a:endParaRPr b="0" i="0" sz="600" u="none" cap="none" strike="noStrike">
              <a:solidFill>
                <a:schemeClr val="dk1"/>
              </a:solidFill>
              <a:latin typeface="Calibri"/>
              <a:ea typeface="Calibri"/>
              <a:cs typeface="Calibri"/>
              <a:sym typeface="Calibri"/>
            </a:endParaRPr>
          </a:p>
        </p:txBody>
      </p:sp>
      <p:cxnSp>
        <p:nvCxnSpPr>
          <p:cNvPr id="144" name="Google Shape;144;p1"/>
          <p:cNvCxnSpPr/>
          <p:nvPr/>
        </p:nvCxnSpPr>
        <p:spPr>
          <a:xfrm rot="10800000">
            <a:off x="6798340" y="4640146"/>
            <a:ext cx="97800" cy="0"/>
          </a:xfrm>
          <a:prstGeom prst="straightConnector1">
            <a:avLst/>
          </a:prstGeom>
          <a:noFill/>
          <a:ln cap="flat" cmpd="sng" w="19050">
            <a:solidFill>
              <a:srgbClr val="00B050"/>
            </a:solidFill>
            <a:prstDash val="solid"/>
            <a:miter lim="800000"/>
            <a:headEnd len="sm" w="sm" type="none"/>
            <a:tailEnd len="med" w="med" type="oval"/>
          </a:ln>
        </p:spPr>
      </p:cxnSp>
      <p:sp>
        <p:nvSpPr>
          <p:cNvPr id="145" name="Google Shape;145;p1"/>
          <p:cNvSpPr txBox="1"/>
          <p:nvPr/>
        </p:nvSpPr>
        <p:spPr>
          <a:xfrm>
            <a:off x="5535840" y="4574883"/>
            <a:ext cx="9240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sng" cap="none" strike="noStrike">
                <a:solidFill>
                  <a:schemeClr val="dk1"/>
                </a:solidFill>
                <a:latin typeface="Calibri"/>
                <a:ea typeface="Calibri"/>
                <a:cs typeface="Calibri"/>
                <a:sym typeface="Calibri"/>
              </a:rPr>
              <a:t>Product</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The Design Mix (Aesthetics, Costs and Function)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Product Life Cycle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Extension strategies</a:t>
            </a:r>
            <a:endParaRPr b="0" i="0" sz="600" u="none" cap="none" strike="noStrike">
              <a:solidFill>
                <a:schemeClr val="dk1"/>
              </a:solidFill>
              <a:latin typeface="Calibri"/>
              <a:ea typeface="Calibri"/>
              <a:cs typeface="Calibri"/>
              <a:sym typeface="Calibri"/>
            </a:endParaRPr>
          </a:p>
        </p:txBody>
      </p:sp>
      <p:cxnSp>
        <p:nvCxnSpPr>
          <p:cNvPr id="146" name="Google Shape;146;p1"/>
          <p:cNvCxnSpPr/>
          <p:nvPr/>
        </p:nvCxnSpPr>
        <p:spPr>
          <a:xfrm rot="10800000">
            <a:off x="6420567" y="5714045"/>
            <a:ext cx="326100" cy="57900"/>
          </a:xfrm>
          <a:prstGeom prst="straightConnector1">
            <a:avLst/>
          </a:prstGeom>
          <a:noFill/>
          <a:ln cap="flat" cmpd="sng" w="19050">
            <a:solidFill>
              <a:srgbClr val="00B0F0"/>
            </a:solidFill>
            <a:prstDash val="solid"/>
            <a:miter lim="800000"/>
            <a:headEnd len="sm" w="sm" type="none"/>
            <a:tailEnd len="med" w="med" type="oval"/>
          </a:ln>
        </p:spPr>
      </p:cxnSp>
      <p:sp>
        <p:nvSpPr>
          <p:cNvPr id="147" name="Google Shape;147;p1"/>
          <p:cNvSpPr txBox="1"/>
          <p:nvPr/>
        </p:nvSpPr>
        <p:spPr>
          <a:xfrm>
            <a:off x="4514146" y="4904697"/>
            <a:ext cx="13656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and </a:t>
            </a:r>
            <a:r>
              <a:rPr b="1" i="0" lang="en-GB" sz="600" u="none" cap="none" strike="noStrike">
                <a:solidFill>
                  <a:schemeClr val="dk1"/>
                </a:solidFill>
                <a:latin typeface="Calibri"/>
                <a:ea typeface="Calibri"/>
                <a:cs typeface="Calibri"/>
                <a:sym typeface="Calibri"/>
              </a:rPr>
              <a:t>globalisation:</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imports: competition from overseas, buying from overseas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exports: selling to overseas markets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changing business locations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multinationals</a:t>
            </a:r>
            <a:endParaRPr b="0" i="0" sz="600" u="none" cap="none" strike="noStrike">
              <a:solidFill>
                <a:schemeClr val="dk1"/>
              </a:solidFill>
              <a:latin typeface="Calibri"/>
              <a:ea typeface="Calibri"/>
              <a:cs typeface="Calibri"/>
              <a:sym typeface="Calibri"/>
            </a:endParaRPr>
          </a:p>
        </p:txBody>
      </p:sp>
      <p:cxnSp>
        <p:nvCxnSpPr>
          <p:cNvPr id="148" name="Google Shape;148;p1"/>
          <p:cNvCxnSpPr/>
          <p:nvPr/>
        </p:nvCxnSpPr>
        <p:spPr>
          <a:xfrm flipH="1">
            <a:off x="4286829" y="4025586"/>
            <a:ext cx="112200" cy="153000"/>
          </a:xfrm>
          <a:prstGeom prst="straightConnector1">
            <a:avLst/>
          </a:prstGeom>
          <a:noFill/>
          <a:ln cap="flat" cmpd="sng" w="19050">
            <a:solidFill>
              <a:srgbClr val="00B0F0"/>
            </a:solidFill>
            <a:prstDash val="solid"/>
            <a:miter lim="800000"/>
            <a:headEnd len="sm" w="sm" type="none"/>
            <a:tailEnd len="med" w="med" type="oval"/>
          </a:ln>
        </p:spPr>
      </p:cxnSp>
      <p:sp>
        <p:nvSpPr>
          <p:cNvPr id="149" name="Google Shape;149;p1"/>
          <p:cNvSpPr txBox="1"/>
          <p:nvPr/>
        </p:nvSpPr>
        <p:spPr>
          <a:xfrm>
            <a:off x="3129459" y="3655169"/>
            <a:ext cx="7677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Managing stock</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bar gate stock graphs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just in time (JIT) stock control.</a:t>
            </a:r>
            <a:endParaRPr b="0" i="0" sz="600" u="none" cap="none" strike="noStrike">
              <a:solidFill>
                <a:schemeClr val="dk1"/>
              </a:solidFill>
              <a:latin typeface="Calibri"/>
              <a:ea typeface="Calibri"/>
              <a:cs typeface="Calibri"/>
              <a:sym typeface="Calibri"/>
            </a:endParaRPr>
          </a:p>
        </p:txBody>
      </p:sp>
      <p:sp>
        <p:nvSpPr>
          <p:cNvPr id="150" name="Google Shape;150;p1"/>
          <p:cNvSpPr txBox="1"/>
          <p:nvPr/>
        </p:nvSpPr>
        <p:spPr>
          <a:xfrm>
            <a:off x="4788513" y="3776585"/>
            <a:ext cx="8469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Using the marketing mix to make business decisions </a:t>
            </a:r>
            <a:endParaRPr b="0" i="0" sz="600" u="none" cap="none" strike="noStrike">
              <a:solidFill>
                <a:schemeClr val="dk1"/>
              </a:solidFill>
              <a:latin typeface="Calibri"/>
              <a:ea typeface="Calibri"/>
              <a:cs typeface="Calibri"/>
              <a:sym typeface="Calibri"/>
            </a:endParaRPr>
          </a:p>
        </p:txBody>
      </p:sp>
      <p:cxnSp>
        <p:nvCxnSpPr>
          <p:cNvPr id="151" name="Google Shape;151;p1"/>
          <p:cNvCxnSpPr/>
          <p:nvPr/>
        </p:nvCxnSpPr>
        <p:spPr>
          <a:xfrm flipH="1" rot="10800000">
            <a:off x="4273219" y="4414922"/>
            <a:ext cx="67800" cy="150000"/>
          </a:xfrm>
          <a:prstGeom prst="straightConnector1">
            <a:avLst/>
          </a:prstGeom>
          <a:noFill/>
          <a:ln cap="flat" cmpd="sng" w="19050">
            <a:solidFill>
              <a:srgbClr val="00B0F0"/>
            </a:solidFill>
            <a:prstDash val="solid"/>
            <a:miter lim="800000"/>
            <a:headEnd len="sm" w="sm" type="none"/>
            <a:tailEnd len="med" w="med" type="oval"/>
          </a:ln>
        </p:spPr>
      </p:cxnSp>
      <p:cxnSp>
        <p:nvCxnSpPr>
          <p:cNvPr id="152" name="Google Shape;152;p1"/>
          <p:cNvCxnSpPr/>
          <p:nvPr/>
        </p:nvCxnSpPr>
        <p:spPr>
          <a:xfrm flipH="1">
            <a:off x="2421990" y="4052756"/>
            <a:ext cx="93600" cy="169200"/>
          </a:xfrm>
          <a:prstGeom prst="straightConnector1">
            <a:avLst/>
          </a:prstGeom>
          <a:noFill/>
          <a:ln cap="flat" cmpd="sng" w="19050">
            <a:solidFill>
              <a:srgbClr val="00B0F0"/>
            </a:solidFill>
            <a:prstDash val="solid"/>
            <a:miter lim="800000"/>
            <a:headEnd len="sm" w="sm" type="none"/>
            <a:tailEnd len="med" w="med" type="oval"/>
          </a:ln>
        </p:spPr>
      </p:cxnSp>
      <p:sp>
        <p:nvSpPr>
          <p:cNvPr id="153" name="Google Shape;153;p1"/>
          <p:cNvSpPr txBox="1"/>
          <p:nvPr/>
        </p:nvSpPr>
        <p:spPr>
          <a:xfrm>
            <a:off x="2401893" y="3559692"/>
            <a:ext cx="8061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impact of logistics and supply decisions 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Cost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Reputation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Customer satisfaction</a:t>
            </a:r>
            <a:endParaRPr b="0" i="0" sz="600" u="none" cap="none" strike="noStrike">
              <a:solidFill>
                <a:schemeClr val="dk1"/>
              </a:solidFill>
              <a:latin typeface="Calibri"/>
              <a:ea typeface="Calibri"/>
              <a:cs typeface="Calibri"/>
              <a:sym typeface="Calibri"/>
            </a:endParaRPr>
          </a:p>
        </p:txBody>
      </p:sp>
      <p:cxnSp>
        <p:nvCxnSpPr>
          <p:cNvPr id="154" name="Google Shape;154;p1"/>
          <p:cNvCxnSpPr/>
          <p:nvPr/>
        </p:nvCxnSpPr>
        <p:spPr>
          <a:xfrm flipH="1" rot="10800000">
            <a:off x="2096252" y="4443601"/>
            <a:ext cx="106200" cy="151200"/>
          </a:xfrm>
          <a:prstGeom prst="straightConnector1">
            <a:avLst/>
          </a:prstGeom>
          <a:noFill/>
          <a:ln cap="flat" cmpd="sng" w="19050">
            <a:solidFill>
              <a:srgbClr val="00B0F0"/>
            </a:solidFill>
            <a:prstDash val="solid"/>
            <a:miter lim="800000"/>
            <a:headEnd len="sm" w="sm" type="none"/>
            <a:tailEnd len="med" w="med" type="oval"/>
          </a:ln>
        </p:spPr>
      </p:cxnSp>
      <p:sp>
        <p:nvSpPr>
          <p:cNvPr id="155" name="Google Shape;155;p1"/>
          <p:cNvSpPr txBox="1"/>
          <p:nvPr/>
        </p:nvSpPr>
        <p:spPr>
          <a:xfrm>
            <a:off x="3491706" y="4587674"/>
            <a:ext cx="5475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Impacts of technology on production</a:t>
            </a:r>
            <a:endParaRPr b="0" i="0" sz="600" u="none" cap="none" strike="noStrike">
              <a:solidFill>
                <a:schemeClr val="dk1"/>
              </a:solidFill>
              <a:latin typeface="Calibri"/>
              <a:ea typeface="Calibri"/>
              <a:cs typeface="Calibri"/>
              <a:sym typeface="Calibri"/>
            </a:endParaRPr>
          </a:p>
        </p:txBody>
      </p:sp>
      <p:sp>
        <p:nvSpPr>
          <p:cNvPr id="156" name="Google Shape;156;p1"/>
          <p:cNvSpPr txBox="1"/>
          <p:nvPr/>
        </p:nvSpPr>
        <p:spPr>
          <a:xfrm>
            <a:off x="179730" y="4118818"/>
            <a:ext cx="909300" cy="951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calculations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concept and calculation of:</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1" i="0" lang="en-GB" sz="600" u="none" cap="none" strike="noStrike">
                <a:solidFill>
                  <a:schemeClr val="dk1"/>
                </a:solidFill>
                <a:latin typeface="Calibri"/>
                <a:ea typeface="Calibri"/>
                <a:cs typeface="Calibri"/>
                <a:sym typeface="Calibri"/>
              </a:rPr>
              <a:t>gross profit</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1" i="0" lang="en-GB" sz="600" u="none" cap="none" strike="noStrike">
                <a:solidFill>
                  <a:schemeClr val="dk1"/>
                </a:solidFill>
                <a:latin typeface="Calibri"/>
                <a:ea typeface="Calibri"/>
                <a:cs typeface="Calibri"/>
                <a:sym typeface="Calibri"/>
              </a:rPr>
              <a:t>net profit</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Calculation and interpretation of:</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1" i="0" lang="en-GB" sz="600" u="none" cap="none" strike="noStrike">
                <a:solidFill>
                  <a:schemeClr val="dk1"/>
                </a:solidFill>
                <a:latin typeface="Calibri"/>
                <a:ea typeface="Calibri"/>
                <a:cs typeface="Calibri"/>
                <a:sym typeface="Calibri"/>
              </a:rPr>
              <a:t>gross profit margin</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1" i="0" lang="en-GB" sz="600" u="none" cap="none" strike="noStrike">
                <a:solidFill>
                  <a:schemeClr val="dk1"/>
                </a:solidFill>
                <a:latin typeface="Calibri"/>
                <a:ea typeface="Calibri"/>
                <a:cs typeface="Calibri"/>
                <a:sym typeface="Calibri"/>
              </a:rPr>
              <a:t>net profit margin</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1" i="0" lang="en-GB" sz="600" u="none" cap="none" strike="noStrike">
                <a:solidFill>
                  <a:schemeClr val="dk1"/>
                </a:solidFill>
                <a:latin typeface="Calibri"/>
                <a:ea typeface="Calibri"/>
                <a:cs typeface="Calibri"/>
                <a:sym typeface="Calibri"/>
              </a:rPr>
              <a:t>average rate of return</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 </a:t>
            </a:r>
            <a:endParaRPr b="0" i="0" sz="600" u="none" cap="none" strike="noStrike">
              <a:solidFill>
                <a:schemeClr val="dk1"/>
              </a:solidFill>
              <a:latin typeface="Calibri"/>
              <a:ea typeface="Calibri"/>
              <a:cs typeface="Calibri"/>
              <a:sym typeface="Calibri"/>
            </a:endParaRPr>
          </a:p>
        </p:txBody>
      </p:sp>
      <p:sp>
        <p:nvSpPr>
          <p:cNvPr id="157" name="Google Shape;157;p1"/>
          <p:cNvSpPr txBox="1"/>
          <p:nvPr/>
        </p:nvSpPr>
        <p:spPr>
          <a:xfrm>
            <a:off x="189095" y="3047984"/>
            <a:ext cx="794400" cy="1026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use and interpretation of quantitative business data to support, inform and justify business decisions: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information from graphs and charts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financial data</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marketing data</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market data</a:t>
            </a:r>
            <a:endParaRPr b="0" i="0" sz="1000" u="none" cap="none" strike="noStrike">
              <a:solidFill>
                <a:srgbClr val="000000"/>
              </a:solidFill>
              <a:latin typeface="Arial"/>
              <a:ea typeface="Arial"/>
              <a:cs typeface="Arial"/>
              <a:sym typeface="Arial"/>
            </a:endParaRPr>
          </a:p>
        </p:txBody>
      </p:sp>
      <p:sp>
        <p:nvSpPr>
          <p:cNvPr id="158" name="Google Shape;158;p1"/>
          <p:cNvSpPr txBox="1"/>
          <p:nvPr/>
        </p:nvSpPr>
        <p:spPr>
          <a:xfrm>
            <a:off x="5655495" y="3580448"/>
            <a:ext cx="842700" cy="653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sng" cap="none" strike="noStrike">
                <a:solidFill>
                  <a:schemeClr val="dk1"/>
                </a:solidFill>
                <a:latin typeface="Calibri"/>
                <a:ea typeface="Calibri"/>
                <a:cs typeface="Calibri"/>
                <a:sym typeface="Calibri"/>
              </a:rPr>
              <a:t>Promotion</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Promotion strategies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advertising</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sponsorship</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product trials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special offers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branding</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cxnSp>
        <p:nvCxnSpPr>
          <p:cNvPr id="159" name="Google Shape;159;p1"/>
          <p:cNvCxnSpPr/>
          <p:nvPr/>
        </p:nvCxnSpPr>
        <p:spPr>
          <a:xfrm>
            <a:off x="1853588" y="2699845"/>
            <a:ext cx="61200" cy="129900"/>
          </a:xfrm>
          <a:prstGeom prst="straightConnector1">
            <a:avLst/>
          </a:prstGeom>
          <a:noFill/>
          <a:ln cap="flat" cmpd="sng" w="19050">
            <a:solidFill>
              <a:srgbClr val="00B0F0"/>
            </a:solidFill>
            <a:prstDash val="solid"/>
            <a:miter lim="800000"/>
            <a:headEnd len="sm" w="sm" type="none"/>
            <a:tailEnd len="med" w="med" type="oval"/>
          </a:ln>
        </p:spPr>
      </p:cxnSp>
      <p:cxnSp>
        <p:nvCxnSpPr>
          <p:cNvPr id="160" name="Google Shape;160;p1"/>
          <p:cNvCxnSpPr/>
          <p:nvPr/>
        </p:nvCxnSpPr>
        <p:spPr>
          <a:xfrm flipH="1" rot="10800000">
            <a:off x="2120116" y="3080767"/>
            <a:ext cx="35400" cy="135900"/>
          </a:xfrm>
          <a:prstGeom prst="straightConnector1">
            <a:avLst/>
          </a:prstGeom>
          <a:noFill/>
          <a:ln cap="flat" cmpd="sng" w="19050">
            <a:solidFill>
              <a:srgbClr val="00B0F0"/>
            </a:solidFill>
            <a:prstDash val="solid"/>
            <a:miter lim="800000"/>
            <a:headEnd len="sm" w="sm" type="none"/>
            <a:tailEnd len="med" w="med" type="oval"/>
          </a:ln>
        </p:spPr>
      </p:cxnSp>
      <p:cxnSp>
        <p:nvCxnSpPr>
          <p:cNvPr id="161" name="Google Shape;161;p1"/>
          <p:cNvCxnSpPr/>
          <p:nvPr/>
        </p:nvCxnSpPr>
        <p:spPr>
          <a:xfrm rot="10800000">
            <a:off x="3423176" y="3047906"/>
            <a:ext cx="206700" cy="118500"/>
          </a:xfrm>
          <a:prstGeom prst="straightConnector1">
            <a:avLst/>
          </a:prstGeom>
          <a:noFill/>
          <a:ln cap="flat" cmpd="sng" w="19050">
            <a:solidFill>
              <a:srgbClr val="00B0F0"/>
            </a:solidFill>
            <a:prstDash val="solid"/>
            <a:miter lim="800000"/>
            <a:headEnd len="sm" w="sm" type="none"/>
            <a:tailEnd len="med" w="med" type="oval"/>
          </a:ln>
        </p:spPr>
      </p:cxnSp>
      <p:sp>
        <p:nvSpPr>
          <p:cNvPr id="162" name="Google Shape;162;p1"/>
          <p:cNvSpPr txBox="1"/>
          <p:nvPr/>
        </p:nvSpPr>
        <p:spPr>
          <a:xfrm>
            <a:off x="1446935" y="3143081"/>
            <a:ext cx="18579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Communication</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the impact of insufficient or excessive communication on efficiency and motivation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barriers to effective communication</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cxnSp>
        <p:nvCxnSpPr>
          <p:cNvPr id="163" name="Google Shape;163;p1"/>
          <p:cNvCxnSpPr/>
          <p:nvPr/>
        </p:nvCxnSpPr>
        <p:spPr>
          <a:xfrm>
            <a:off x="780893" y="2888002"/>
            <a:ext cx="303900" cy="175800"/>
          </a:xfrm>
          <a:prstGeom prst="straightConnector1">
            <a:avLst/>
          </a:prstGeom>
          <a:noFill/>
          <a:ln cap="flat" cmpd="sng" w="19050">
            <a:solidFill>
              <a:srgbClr val="00B050"/>
            </a:solidFill>
            <a:prstDash val="solid"/>
            <a:miter lim="800000"/>
            <a:headEnd len="sm" w="sm" type="none"/>
            <a:tailEnd len="med" w="med" type="oval"/>
          </a:ln>
        </p:spPr>
      </p:cxnSp>
      <p:cxnSp>
        <p:nvCxnSpPr>
          <p:cNvPr id="164" name="Google Shape;164;p1"/>
          <p:cNvCxnSpPr/>
          <p:nvPr/>
        </p:nvCxnSpPr>
        <p:spPr>
          <a:xfrm>
            <a:off x="2824076" y="2737176"/>
            <a:ext cx="21000" cy="118800"/>
          </a:xfrm>
          <a:prstGeom prst="straightConnector1">
            <a:avLst/>
          </a:prstGeom>
          <a:noFill/>
          <a:ln cap="flat" cmpd="sng" w="19050">
            <a:solidFill>
              <a:srgbClr val="00B0F0"/>
            </a:solidFill>
            <a:prstDash val="solid"/>
            <a:miter lim="800000"/>
            <a:headEnd len="sm" w="sm" type="none"/>
            <a:tailEnd len="med" w="med" type="oval"/>
          </a:ln>
        </p:spPr>
      </p:cxnSp>
      <p:sp>
        <p:nvSpPr>
          <p:cNvPr id="165" name="Google Shape;165;p1"/>
          <p:cNvSpPr txBox="1"/>
          <p:nvPr/>
        </p:nvSpPr>
        <p:spPr>
          <a:xfrm>
            <a:off x="212849" y="2261229"/>
            <a:ext cx="792600" cy="8025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use and limitations of financial information in: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understanding business performance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making business decisions</a:t>
            </a:r>
            <a:endParaRPr b="0" i="0" sz="1000" u="none" cap="none" strike="noStrike">
              <a:solidFill>
                <a:srgbClr val="000000"/>
              </a:solidFill>
              <a:latin typeface="Arial"/>
              <a:ea typeface="Arial"/>
              <a:cs typeface="Arial"/>
              <a:sym typeface="Arial"/>
            </a:endParaRPr>
          </a:p>
        </p:txBody>
      </p:sp>
      <p:sp>
        <p:nvSpPr>
          <p:cNvPr id="166" name="Google Shape;166;p1"/>
          <p:cNvSpPr txBox="1"/>
          <p:nvPr/>
        </p:nvSpPr>
        <p:spPr>
          <a:xfrm>
            <a:off x="3167139" y="3142683"/>
            <a:ext cx="20028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Different job roles and responsibilities: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key job roles and their responsibilities: </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directors</a:t>
            </a:r>
            <a:endParaRPr b="0" i="0" sz="600" u="none" cap="none" strike="noStrike">
              <a:solidFill>
                <a:schemeClr val="dk1"/>
              </a:solidFill>
              <a:latin typeface="Calibri"/>
              <a:ea typeface="Calibri"/>
              <a:cs typeface="Calibri"/>
              <a:sym typeface="Calibri"/>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senior managers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supervisors/team leaders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operational and support staff</a:t>
            </a:r>
            <a:endParaRPr b="0" i="0" sz="1000" u="none" cap="none" strike="noStrike">
              <a:solidFill>
                <a:srgbClr val="000000"/>
              </a:solidFill>
              <a:latin typeface="Arial"/>
              <a:ea typeface="Arial"/>
              <a:cs typeface="Arial"/>
              <a:sym typeface="Arial"/>
            </a:endParaRPr>
          </a:p>
        </p:txBody>
      </p:sp>
      <p:sp>
        <p:nvSpPr>
          <p:cNvPr id="167" name="Google Shape;167;p1"/>
          <p:cNvSpPr txBox="1"/>
          <p:nvPr/>
        </p:nvSpPr>
        <p:spPr>
          <a:xfrm>
            <a:off x="1450292" y="2209067"/>
            <a:ext cx="8565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Organisational structures</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hierarchical and flat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centralised and decentralised</a:t>
            </a:r>
            <a:endParaRPr b="0" i="0" sz="600" u="none" cap="none" strike="noStrike">
              <a:solidFill>
                <a:schemeClr val="dk1"/>
              </a:solidFill>
              <a:latin typeface="Calibri"/>
              <a:ea typeface="Calibri"/>
              <a:cs typeface="Calibri"/>
              <a:sym typeface="Calibri"/>
            </a:endParaRPr>
          </a:p>
        </p:txBody>
      </p:sp>
      <p:cxnSp>
        <p:nvCxnSpPr>
          <p:cNvPr id="168" name="Google Shape;168;p1"/>
          <p:cNvCxnSpPr/>
          <p:nvPr/>
        </p:nvCxnSpPr>
        <p:spPr>
          <a:xfrm flipH="1">
            <a:off x="4390345" y="2699845"/>
            <a:ext cx="70500" cy="129900"/>
          </a:xfrm>
          <a:prstGeom prst="straightConnector1">
            <a:avLst/>
          </a:prstGeom>
          <a:noFill/>
          <a:ln cap="flat" cmpd="sng" w="19050">
            <a:solidFill>
              <a:srgbClr val="00B0F0"/>
            </a:solidFill>
            <a:prstDash val="solid"/>
            <a:miter lim="800000"/>
            <a:headEnd len="sm" w="sm" type="none"/>
            <a:tailEnd len="med" w="med" type="oval"/>
          </a:ln>
        </p:spPr>
      </p:cxnSp>
      <p:sp>
        <p:nvSpPr>
          <p:cNvPr id="169" name="Google Shape;169;p1"/>
          <p:cNvSpPr txBox="1"/>
          <p:nvPr/>
        </p:nvSpPr>
        <p:spPr>
          <a:xfrm>
            <a:off x="2284975" y="2331187"/>
            <a:ext cx="19164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Ways of working</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part-time, full-time and flexible hours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permanent, temporary, and freelance contracts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the impact of technology on ways of working: efficiency, remote working</a:t>
            </a:r>
            <a:endParaRPr b="0" i="0" sz="600" u="none" cap="none" strike="noStrike">
              <a:solidFill>
                <a:schemeClr val="dk1"/>
              </a:solidFill>
              <a:latin typeface="Calibri"/>
              <a:ea typeface="Calibri"/>
              <a:cs typeface="Calibri"/>
              <a:sym typeface="Calibri"/>
            </a:endParaRPr>
          </a:p>
        </p:txBody>
      </p:sp>
      <p:cxnSp>
        <p:nvCxnSpPr>
          <p:cNvPr id="170" name="Google Shape;170;p1"/>
          <p:cNvCxnSpPr/>
          <p:nvPr/>
        </p:nvCxnSpPr>
        <p:spPr>
          <a:xfrm rot="10800000">
            <a:off x="4694013" y="3080767"/>
            <a:ext cx="94500" cy="135900"/>
          </a:xfrm>
          <a:prstGeom prst="straightConnector1">
            <a:avLst/>
          </a:prstGeom>
          <a:noFill/>
          <a:ln cap="flat" cmpd="sng" w="19050">
            <a:solidFill>
              <a:srgbClr val="00B0F0"/>
            </a:solidFill>
            <a:prstDash val="solid"/>
            <a:miter lim="800000"/>
            <a:headEnd len="sm" w="sm" type="none"/>
            <a:tailEnd len="med" w="med" type="oval"/>
          </a:ln>
        </p:spPr>
      </p:cxnSp>
      <p:sp>
        <p:nvSpPr>
          <p:cNvPr id="171" name="Google Shape;171;p1"/>
          <p:cNvSpPr txBox="1"/>
          <p:nvPr/>
        </p:nvSpPr>
        <p:spPr>
          <a:xfrm>
            <a:off x="4083122" y="2158531"/>
            <a:ext cx="21255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How businesses recruit people: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documents: </a:t>
            </a:r>
            <a:endParaRPr b="0" i="0" sz="1000" u="none" cap="none" strike="noStrike">
              <a:solidFill>
                <a:srgbClr val="000000"/>
              </a:solidFill>
              <a:latin typeface="Arial"/>
              <a:ea typeface="Arial"/>
              <a:cs typeface="Arial"/>
              <a:sym typeface="Arial"/>
            </a:endParaRPr>
          </a:p>
          <a:p>
            <a:pPr indent="-127000" lvl="1" marL="1905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person specification and job description</a:t>
            </a:r>
            <a:endParaRPr b="0" i="0" sz="1000" u="none" cap="none" strike="noStrike">
              <a:solidFill>
                <a:srgbClr val="000000"/>
              </a:solidFill>
              <a:latin typeface="Arial"/>
              <a:ea typeface="Arial"/>
              <a:cs typeface="Arial"/>
              <a:sym typeface="Arial"/>
            </a:endParaRPr>
          </a:p>
          <a:p>
            <a:pPr indent="-127000" lvl="1" marL="1905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application form</a:t>
            </a:r>
            <a:endParaRPr b="0" i="0" sz="1000" u="none" cap="none" strike="noStrike">
              <a:solidFill>
                <a:srgbClr val="000000"/>
              </a:solidFill>
              <a:latin typeface="Arial"/>
              <a:ea typeface="Arial"/>
              <a:cs typeface="Arial"/>
              <a:sym typeface="Arial"/>
            </a:endParaRPr>
          </a:p>
          <a:p>
            <a:pPr indent="-127000" lvl="1" marL="1905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CV</a:t>
            </a:r>
            <a:endParaRPr b="0" i="0" sz="600" u="none" cap="none" strike="noStrike">
              <a:solidFill>
                <a:schemeClr val="dk1"/>
              </a:solidFill>
              <a:latin typeface="Calibri"/>
              <a:ea typeface="Calibri"/>
              <a:cs typeface="Calibri"/>
              <a:sym typeface="Calibri"/>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recruitment methods used to meet different business needs (internal and external recruitment)</a:t>
            </a:r>
            <a:endParaRPr b="0" i="0" sz="1000" u="none" cap="none" strike="noStrike">
              <a:solidFill>
                <a:srgbClr val="000000"/>
              </a:solidFill>
              <a:latin typeface="Arial"/>
              <a:ea typeface="Arial"/>
              <a:cs typeface="Arial"/>
              <a:sym typeface="Arial"/>
            </a:endParaRPr>
          </a:p>
        </p:txBody>
      </p:sp>
      <p:sp>
        <p:nvSpPr>
          <p:cNvPr id="172" name="Google Shape;172;p1"/>
          <p:cNvSpPr txBox="1"/>
          <p:nvPr/>
        </p:nvSpPr>
        <p:spPr>
          <a:xfrm>
            <a:off x="4553346" y="3190400"/>
            <a:ext cx="19113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Different ways of training and developing employees: </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formal and informal training</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self-learning</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ongoing training for all employees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use of target setting and performance reviews</a:t>
            </a:r>
            <a:endParaRPr b="0" i="0" sz="600" u="none" cap="none" strike="noStrike">
              <a:solidFill>
                <a:schemeClr val="dk1"/>
              </a:solidFill>
              <a:latin typeface="Calibri"/>
              <a:ea typeface="Calibri"/>
              <a:cs typeface="Calibri"/>
              <a:sym typeface="Calibri"/>
            </a:endParaRPr>
          </a:p>
        </p:txBody>
      </p:sp>
      <p:sp>
        <p:nvSpPr>
          <p:cNvPr id="173" name="Google Shape;173;p1"/>
          <p:cNvSpPr txBox="1"/>
          <p:nvPr/>
        </p:nvSpPr>
        <p:spPr>
          <a:xfrm>
            <a:off x="6552115" y="3053364"/>
            <a:ext cx="10374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Why businesses train and develop employees: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the link between training, motivation and retention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retraining to use new technology</a:t>
            </a:r>
            <a:endParaRPr b="0" i="0" sz="1000" u="none" cap="none" strike="noStrike">
              <a:solidFill>
                <a:srgbClr val="000000"/>
              </a:solidFill>
              <a:latin typeface="Arial"/>
              <a:ea typeface="Arial"/>
              <a:cs typeface="Arial"/>
              <a:sym typeface="Arial"/>
            </a:endParaRPr>
          </a:p>
        </p:txBody>
      </p:sp>
      <p:cxnSp>
        <p:nvCxnSpPr>
          <p:cNvPr id="174" name="Google Shape;174;p1"/>
          <p:cNvCxnSpPr/>
          <p:nvPr/>
        </p:nvCxnSpPr>
        <p:spPr>
          <a:xfrm>
            <a:off x="6201281" y="2560111"/>
            <a:ext cx="7500" cy="260100"/>
          </a:xfrm>
          <a:prstGeom prst="straightConnector1">
            <a:avLst/>
          </a:prstGeom>
          <a:noFill/>
          <a:ln cap="flat" cmpd="sng" w="19050">
            <a:solidFill>
              <a:srgbClr val="00B0F0"/>
            </a:solidFill>
            <a:prstDash val="solid"/>
            <a:miter lim="800000"/>
            <a:headEnd len="sm" w="sm" type="none"/>
            <a:tailEnd len="med" w="med" type="oval"/>
          </a:ln>
        </p:spPr>
      </p:cxnSp>
      <p:sp>
        <p:nvSpPr>
          <p:cNvPr id="175" name="Google Shape;175;p1"/>
          <p:cNvSpPr txBox="1"/>
          <p:nvPr/>
        </p:nvSpPr>
        <p:spPr>
          <a:xfrm>
            <a:off x="219393" y="196564"/>
            <a:ext cx="6061200" cy="261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Calibri"/>
                <a:ea typeface="Calibri"/>
                <a:cs typeface="Calibri"/>
                <a:sym typeface="Calibri"/>
              </a:rPr>
              <a:t>Curriculum intent: </a:t>
            </a:r>
            <a:r>
              <a:rPr b="0" i="0" lang="en-GB" sz="800" u="none" cap="none" strike="noStrike">
                <a:solidFill>
                  <a:schemeClr val="dk1"/>
                </a:solidFill>
                <a:latin typeface="Calibri"/>
                <a:ea typeface="Calibri"/>
                <a:cs typeface="Calibri"/>
                <a:sym typeface="Calibri"/>
              </a:rPr>
              <a:t>The aim of the Business studies GCSE curriculum is </a:t>
            </a:r>
            <a:r>
              <a:rPr b="0" i="0" lang="en-GB" sz="800" u="none" cap="none" strike="noStrike">
                <a:solidFill>
                  <a:srgbClr val="000000"/>
                </a:solidFill>
                <a:latin typeface="Calibri"/>
                <a:ea typeface="Calibri"/>
                <a:cs typeface="Calibri"/>
                <a:sym typeface="Calibri"/>
              </a:rPr>
              <a:t>designed to allow learners to make informed judgements,  understand practical theory and how it can be applied within emerging industries.  Allowing learners to shape the world in the future.  </a:t>
            </a:r>
            <a:br>
              <a:rPr b="0" i="0" lang="en-GB" sz="800" u="none" cap="none" strike="noStrike">
                <a:solidFill>
                  <a:srgbClr val="000000"/>
                </a:solidFill>
                <a:latin typeface="Calibri"/>
                <a:ea typeface="Calibri"/>
                <a:cs typeface="Calibri"/>
                <a:sym typeface="Calibri"/>
              </a:rPr>
            </a:br>
            <a:endParaRPr b="0" i="0" sz="800" u="none" cap="none" strike="noStrike">
              <a:solidFill>
                <a:schemeClr val="dk1"/>
              </a:solidFill>
              <a:latin typeface="Calibri"/>
              <a:ea typeface="Calibri"/>
              <a:cs typeface="Calibri"/>
              <a:sym typeface="Calibri"/>
            </a:endParaRPr>
          </a:p>
        </p:txBody>
      </p:sp>
      <p:sp>
        <p:nvSpPr>
          <p:cNvPr id="176" name="Google Shape;176;p1"/>
          <p:cNvSpPr txBox="1"/>
          <p:nvPr/>
        </p:nvSpPr>
        <p:spPr>
          <a:xfrm>
            <a:off x="2096252" y="8507063"/>
            <a:ext cx="7278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Identifying and understanding customer needs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[price, quality, choice, convenience]</a:t>
            </a:r>
            <a:endParaRPr b="0" i="0" sz="600" u="none" cap="none" strike="noStrike">
              <a:solidFill>
                <a:schemeClr val="dk1"/>
              </a:solidFill>
              <a:latin typeface="Calibri"/>
              <a:ea typeface="Calibri"/>
              <a:cs typeface="Calibri"/>
              <a:sym typeface="Calibri"/>
            </a:endParaRPr>
          </a:p>
        </p:txBody>
      </p:sp>
      <p:cxnSp>
        <p:nvCxnSpPr>
          <p:cNvPr id="177" name="Google Shape;177;p1"/>
          <p:cNvCxnSpPr/>
          <p:nvPr/>
        </p:nvCxnSpPr>
        <p:spPr>
          <a:xfrm rot="10800000">
            <a:off x="5781156" y="5802615"/>
            <a:ext cx="153900" cy="116400"/>
          </a:xfrm>
          <a:prstGeom prst="straightConnector1">
            <a:avLst/>
          </a:prstGeom>
          <a:noFill/>
          <a:ln cap="flat" cmpd="sng" w="19050">
            <a:solidFill>
              <a:srgbClr val="00B0F0"/>
            </a:solidFill>
            <a:prstDash val="solid"/>
            <a:miter lim="800000"/>
            <a:headEnd len="sm" w="sm" type="none"/>
            <a:tailEnd len="med" w="med" type="oval"/>
          </a:ln>
        </p:spPr>
      </p:cxnSp>
      <p:sp>
        <p:nvSpPr>
          <p:cNvPr id="178" name="Google Shape;178;p1"/>
          <p:cNvSpPr txBox="1"/>
          <p:nvPr/>
        </p:nvSpPr>
        <p:spPr>
          <a:xfrm>
            <a:off x="5894709" y="5891902"/>
            <a:ext cx="8583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Barriers to </a:t>
            </a:r>
            <a:r>
              <a:rPr b="1" i="0" lang="en-GB" sz="600" u="none" cap="none" strike="noStrike">
                <a:solidFill>
                  <a:schemeClr val="dk1"/>
                </a:solidFill>
                <a:latin typeface="Calibri"/>
                <a:ea typeface="Calibri"/>
                <a:cs typeface="Calibri"/>
                <a:sym typeface="Calibri"/>
              </a:rPr>
              <a:t>international trade:</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tariffs</a:t>
            </a:r>
            <a:endParaRPr b="0" i="0" sz="600" u="none" cap="none" strike="noStrike">
              <a:solidFill>
                <a:schemeClr val="dk1"/>
              </a:solidFill>
              <a:latin typeface="Calibri"/>
              <a:ea typeface="Calibri"/>
              <a:cs typeface="Calibri"/>
              <a:sym typeface="Calibri"/>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trade blocs</a:t>
            </a:r>
            <a:endParaRPr b="0" i="0" sz="600" u="none" cap="none" strike="noStrike">
              <a:solidFill>
                <a:schemeClr val="dk1"/>
              </a:solidFill>
              <a:latin typeface="Calibri"/>
              <a:ea typeface="Calibri"/>
              <a:cs typeface="Calibri"/>
              <a:sym typeface="Calibri"/>
            </a:endParaRPr>
          </a:p>
        </p:txBody>
      </p:sp>
      <p:sp>
        <p:nvSpPr>
          <p:cNvPr id="179" name="Google Shape;179;p1"/>
          <p:cNvSpPr txBox="1"/>
          <p:nvPr/>
        </p:nvSpPr>
        <p:spPr>
          <a:xfrm>
            <a:off x="5863566" y="9410098"/>
            <a:ext cx="966300" cy="519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3500"/>
              <a:buFont typeface="Arial"/>
              <a:buNone/>
            </a:pPr>
            <a:r>
              <a:rPr b="1" i="0" lang="en-GB" sz="3500" u="none" cap="none" strike="noStrike">
                <a:solidFill>
                  <a:schemeClr val="dk1"/>
                </a:solidFill>
                <a:latin typeface="Gill Sans"/>
                <a:ea typeface="Gill Sans"/>
                <a:cs typeface="Gill Sans"/>
                <a:sym typeface="Gill Sans"/>
              </a:rPr>
              <a:t>8/9</a:t>
            </a:r>
            <a:endParaRPr b="1" i="0" sz="3500" u="none" cap="none" strike="noStrike">
              <a:solidFill>
                <a:schemeClr val="dk1"/>
              </a:solidFill>
              <a:latin typeface="Gill Sans"/>
              <a:ea typeface="Gill Sans"/>
              <a:cs typeface="Gill Sans"/>
              <a:sym typeface="Gill Sans"/>
            </a:endParaRPr>
          </a:p>
        </p:txBody>
      </p:sp>
      <p:sp>
        <p:nvSpPr>
          <p:cNvPr id="180" name="Google Shape;180;p1"/>
          <p:cNvSpPr txBox="1"/>
          <p:nvPr/>
        </p:nvSpPr>
        <p:spPr>
          <a:xfrm>
            <a:off x="5948420" y="9313026"/>
            <a:ext cx="657000" cy="2061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Gill Sans"/>
                <a:ea typeface="Gill Sans"/>
                <a:cs typeface="Gill Sans"/>
                <a:sym typeface="Gill Sans"/>
              </a:rPr>
              <a:t>YEAR</a:t>
            </a:r>
            <a:endParaRPr b="0" i="0" sz="1000" u="none" cap="none" strike="noStrike">
              <a:solidFill>
                <a:srgbClr val="000000"/>
              </a:solidFill>
              <a:latin typeface="Arial"/>
              <a:ea typeface="Arial"/>
              <a:cs typeface="Arial"/>
              <a:sym typeface="Arial"/>
            </a:endParaRPr>
          </a:p>
        </p:txBody>
      </p:sp>
      <p:sp>
        <p:nvSpPr>
          <p:cNvPr id="181" name="Google Shape;181;p1"/>
          <p:cNvSpPr txBox="1"/>
          <p:nvPr/>
        </p:nvSpPr>
        <p:spPr>
          <a:xfrm>
            <a:off x="3170673" y="9494993"/>
            <a:ext cx="27939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BUSINESS THEORY CROSS CURRICULUM LINKS</a:t>
            </a:r>
            <a:endParaRPr b="1" i="0" sz="1000" u="none" cap="none" strike="noStrike">
              <a:solidFill>
                <a:schemeClr val="dk1"/>
              </a:solidFill>
              <a:latin typeface="Gill Sans"/>
              <a:ea typeface="Gill Sans"/>
              <a:cs typeface="Gill Sans"/>
              <a:sym typeface="Gill Sans"/>
            </a:endParaRPr>
          </a:p>
        </p:txBody>
      </p:sp>
      <p:cxnSp>
        <p:nvCxnSpPr>
          <p:cNvPr id="182" name="Google Shape;182;p1"/>
          <p:cNvCxnSpPr>
            <a:stCxn id="183" idx="0"/>
          </p:cNvCxnSpPr>
          <p:nvPr/>
        </p:nvCxnSpPr>
        <p:spPr>
          <a:xfrm rot="10800000">
            <a:off x="5175673" y="9689482"/>
            <a:ext cx="25200" cy="168000"/>
          </a:xfrm>
          <a:prstGeom prst="straightConnector1">
            <a:avLst/>
          </a:prstGeom>
          <a:noFill/>
          <a:ln cap="flat" cmpd="sng" w="19050">
            <a:solidFill>
              <a:srgbClr val="00B050"/>
            </a:solidFill>
            <a:prstDash val="solid"/>
            <a:miter lim="800000"/>
            <a:headEnd len="sm" w="sm" type="none"/>
            <a:tailEnd len="med" w="med" type="oval"/>
          </a:ln>
        </p:spPr>
      </p:cxnSp>
      <p:sp>
        <p:nvSpPr>
          <p:cNvPr id="184" name="Google Shape;184;p1"/>
          <p:cNvSpPr txBox="1"/>
          <p:nvPr/>
        </p:nvSpPr>
        <p:spPr>
          <a:xfrm>
            <a:off x="5127000" y="9004016"/>
            <a:ext cx="782400" cy="279900"/>
          </a:xfrm>
          <a:prstGeom prst="rect">
            <a:avLst/>
          </a:prstGeom>
          <a:noFill/>
          <a:ln>
            <a:noFill/>
          </a:ln>
        </p:spPr>
        <p:txBody>
          <a:bodyPr anchorCtr="0" anchor="t" bIns="33025" lIns="66075" spcFirstLastPara="1" rIns="66075" wrap="square" tIns="33025">
            <a:noAutofit/>
          </a:bodyPr>
          <a:lstStyle/>
          <a:p>
            <a:pPr indent="0" lvl="0" marL="0" marR="0" rtl="0" algn="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Topical news stories in Form time &amp; assemblies  </a:t>
            </a:r>
            <a:endParaRPr b="0" i="0" sz="600" u="none" cap="none" strike="noStrike">
              <a:solidFill>
                <a:schemeClr val="dk1"/>
              </a:solidFill>
              <a:latin typeface="Calibri"/>
              <a:ea typeface="Calibri"/>
              <a:cs typeface="Calibri"/>
              <a:sym typeface="Calibri"/>
            </a:endParaRPr>
          </a:p>
        </p:txBody>
      </p:sp>
      <p:cxnSp>
        <p:nvCxnSpPr>
          <p:cNvPr id="185" name="Google Shape;185;p1"/>
          <p:cNvCxnSpPr/>
          <p:nvPr/>
        </p:nvCxnSpPr>
        <p:spPr>
          <a:xfrm>
            <a:off x="4741273" y="9384554"/>
            <a:ext cx="89100" cy="134400"/>
          </a:xfrm>
          <a:prstGeom prst="straightConnector1">
            <a:avLst/>
          </a:prstGeom>
          <a:noFill/>
          <a:ln cap="flat" cmpd="sng" w="19050">
            <a:solidFill>
              <a:srgbClr val="00B050"/>
            </a:solidFill>
            <a:prstDash val="solid"/>
            <a:miter lim="800000"/>
            <a:headEnd len="sm" w="sm" type="none"/>
            <a:tailEnd len="med" w="med" type="oval"/>
          </a:ln>
        </p:spPr>
      </p:cxnSp>
      <p:cxnSp>
        <p:nvCxnSpPr>
          <p:cNvPr id="186" name="Google Shape;186;p1"/>
          <p:cNvCxnSpPr/>
          <p:nvPr/>
        </p:nvCxnSpPr>
        <p:spPr>
          <a:xfrm flipH="1" rot="10800000">
            <a:off x="4664970" y="9687153"/>
            <a:ext cx="117600" cy="136800"/>
          </a:xfrm>
          <a:prstGeom prst="straightConnector1">
            <a:avLst/>
          </a:prstGeom>
          <a:noFill/>
          <a:ln cap="flat" cmpd="sng" w="19050">
            <a:solidFill>
              <a:srgbClr val="00B050"/>
            </a:solidFill>
            <a:prstDash val="solid"/>
            <a:miter lim="800000"/>
            <a:headEnd len="sm" w="sm" type="none"/>
            <a:tailEnd len="med" w="med" type="oval"/>
          </a:ln>
        </p:spPr>
      </p:cxnSp>
      <p:sp>
        <p:nvSpPr>
          <p:cNvPr id="187" name="Google Shape;187;p1"/>
          <p:cNvSpPr txBox="1"/>
          <p:nvPr/>
        </p:nvSpPr>
        <p:spPr>
          <a:xfrm>
            <a:off x="4099363" y="9208574"/>
            <a:ext cx="7389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DT – Porotypes creating products</a:t>
            </a:r>
            <a:endParaRPr b="0" i="0" sz="600" u="none" cap="none" strike="noStrike">
              <a:solidFill>
                <a:schemeClr val="dk1"/>
              </a:solidFill>
              <a:latin typeface="Calibri"/>
              <a:ea typeface="Calibri"/>
              <a:cs typeface="Calibri"/>
              <a:sym typeface="Calibri"/>
            </a:endParaRPr>
          </a:p>
        </p:txBody>
      </p:sp>
      <p:sp>
        <p:nvSpPr>
          <p:cNvPr id="188" name="Google Shape;188;p1"/>
          <p:cNvSpPr txBox="1"/>
          <p:nvPr/>
        </p:nvSpPr>
        <p:spPr>
          <a:xfrm>
            <a:off x="3779776" y="9766369"/>
            <a:ext cx="482100" cy="2052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History – Market/historical  research &amp; data  </a:t>
            </a:r>
            <a:endParaRPr b="0" i="0" sz="600" u="none" cap="none" strike="noStrike">
              <a:solidFill>
                <a:schemeClr val="dk1"/>
              </a:solidFill>
              <a:latin typeface="Calibri"/>
              <a:ea typeface="Calibri"/>
              <a:cs typeface="Calibri"/>
              <a:sym typeface="Calibri"/>
            </a:endParaRPr>
          </a:p>
        </p:txBody>
      </p:sp>
      <p:sp>
        <p:nvSpPr>
          <p:cNvPr id="189" name="Google Shape;189;p1"/>
          <p:cNvSpPr txBox="1"/>
          <p:nvPr/>
        </p:nvSpPr>
        <p:spPr>
          <a:xfrm>
            <a:off x="3137071" y="9767795"/>
            <a:ext cx="7482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rgbClr val="000000"/>
                </a:solidFill>
                <a:latin typeface="Arial"/>
                <a:ea typeface="Arial"/>
                <a:cs typeface="Arial"/>
                <a:sym typeface="Arial"/>
              </a:rPr>
              <a:t>Computing – marketing &amp; use of ICT </a:t>
            </a:r>
            <a:endParaRPr b="0" i="0" sz="600" u="none" cap="none" strike="noStrike">
              <a:solidFill>
                <a:srgbClr val="000000"/>
              </a:solidFill>
              <a:latin typeface="Arial"/>
              <a:ea typeface="Arial"/>
              <a:cs typeface="Arial"/>
              <a:sym typeface="Arial"/>
            </a:endParaRPr>
          </a:p>
        </p:txBody>
      </p:sp>
      <p:sp>
        <p:nvSpPr>
          <p:cNvPr id="190" name="Google Shape;190;p1"/>
          <p:cNvSpPr/>
          <p:nvPr/>
        </p:nvSpPr>
        <p:spPr>
          <a:xfrm>
            <a:off x="3193716" y="9408342"/>
            <a:ext cx="70800" cy="4131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191" name="Google Shape;191;p1"/>
          <p:cNvSpPr txBox="1"/>
          <p:nvPr/>
        </p:nvSpPr>
        <p:spPr>
          <a:xfrm>
            <a:off x="1543193" y="9494993"/>
            <a:ext cx="16044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YEAR 9 OPTIONS GUIDANCE</a:t>
            </a:r>
            <a:endParaRPr b="1" i="0" sz="1000" u="none" cap="none" strike="noStrike">
              <a:solidFill>
                <a:schemeClr val="dk1"/>
              </a:solidFill>
              <a:latin typeface="Gill Sans"/>
              <a:ea typeface="Gill Sans"/>
              <a:cs typeface="Gill Sans"/>
              <a:sym typeface="Gill Sans"/>
            </a:endParaRPr>
          </a:p>
        </p:txBody>
      </p:sp>
      <p:cxnSp>
        <p:nvCxnSpPr>
          <p:cNvPr id="192" name="Google Shape;192;p1"/>
          <p:cNvCxnSpPr>
            <a:stCxn id="193" idx="0"/>
          </p:cNvCxnSpPr>
          <p:nvPr/>
        </p:nvCxnSpPr>
        <p:spPr>
          <a:xfrm flipH="1" rot="10800000">
            <a:off x="1952879" y="9746719"/>
            <a:ext cx="73200" cy="105600"/>
          </a:xfrm>
          <a:prstGeom prst="straightConnector1">
            <a:avLst/>
          </a:prstGeom>
          <a:noFill/>
          <a:ln cap="flat" cmpd="sng" w="19050">
            <a:solidFill>
              <a:srgbClr val="00B0F0"/>
            </a:solidFill>
            <a:prstDash val="solid"/>
            <a:miter lim="800000"/>
            <a:headEnd len="sm" w="sm" type="none"/>
            <a:tailEnd len="med" w="med" type="oval"/>
          </a:ln>
        </p:spPr>
      </p:cxnSp>
      <p:cxnSp>
        <p:nvCxnSpPr>
          <p:cNvPr id="194" name="Google Shape;194;p1"/>
          <p:cNvCxnSpPr/>
          <p:nvPr/>
        </p:nvCxnSpPr>
        <p:spPr>
          <a:xfrm>
            <a:off x="1886538" y="9378386"/>
            <a:ext cx="107700" cy="95100"/>
          </a:xfrm>
          <a:prstGeom prst="straightConnector1">
            <a:avLst/>
          </a:prstGeom>
          <a:noFill/>
          <a:ln cap="flat" cmpd="sng" w="19050">
            <a:solidFill>
              <a:srgbClr val="00B0F0"/>
            </a:solidFill>
            <a:prstDash val="solid"/>
            <a:miter lim="800000"/>
            <a:headEnd len="sm" w="sm" type="none"/>
            <a:tailEnd len="med" w="med" type="oval"/>
          </a:ln>
        </p:spPr>
      </p:cxnSp>
      <p:sp>
        <p:nvSpPr>
          <p:cNvPr id="193" name="Google Shape;193;p1"/>
          <p:cNvSpPr txBox="1"/>
          <p:nvPr/>
        </p:nvSpPr>
        <p:spPr>
          <a:xfrm>
            <a:off x="1665179" y="9852319"/>
            <a:ext cx="5754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Year 9 Reports to Parents</a:t>
            </a:r>
            <a:endParaRPr b="0" i="0" sz="600" u="none" cap="none" strike="noStrike">
              <a:solidFill>
                <a:schemeClr val="dk1"/>
              </a:solidFill>
              <a:latin typeface="Calibri"/>
              <a:ea typeface="Calibri"/>
              <a:cs typeface="Calibri"/>
              <a:sym typeface="Calibri"/>
            </a:endParaRPr>
          </a:p>
        </p:txBody>
      </p:sp>
      <p:sp>
        <p:nvSpPr>
          <p:cNvPr id="195" name="Google Shape;195;p1"/>
          <p:cNvSpPr txBox="1"/>
          <p:nvPr/>
        </p:nvSpPr>
        <p:spPr>
          <a:xfrm>
            <a:off x="1628719" y="9118202"/>
            <a:ext cx="5157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Year 9 Options afternoon</a:t>
            </a:r>
            <a:endParaRPr b="0" i="0" sz="600" u="none" cap="none" strike="noStrike">
              <a:solidFill>
                <a:schemeClr val="dk1"/>
              </a:solidFill>
              <a:latin typeface="Calibri"/>
              <a:ea typeface="Calibri"/>
              <a:cs typeface="Calibri"/>
              <a:sym typeface="Calibri"/>
            </a:endParaRPr>
          </a:p>
        </p:txBody>
      </p:sp>
      <p:sp>
        <p:nvSpPr>
          <p:cNvPr id="196" name="Google Shape;196;p1"/>
          <p:cNvSpPr txBox="1"/>
          <p:nvPr/>
        </p:nvSpPr>
        <p:spPr>
          <a:xfrm>
            <a:off x="1218579" y="8128036"/>
            <a:ext cx="1669200" cy="3174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1.1 ENTERPRISE AND ENTREPRENEURSHIP</a:t>
            </a:r>
            <a:endParaRPr b="1" i="0" sz="1000" u="none" cap="none" strike="noStrike">
              <a:solidFill>
                <a:schemeClr val="dk1"/>
              </a:solidFill>
              <a:latin typeface="Gill Sans"/>
              <a:ea typeface="Gill Sans"/>
              <a:cs typeface="Gill Sans"/>
              <a:sym typeface="Gill Sans"/>
            </a:endParaRPr>
          </a:p>
        </p:txBody>
      </p:sp>
      <p:sp>
        <p:nvSpPr>
          <p:cNvPr id="197" name="Google Shape;197;p1"/>
          <p:cNvSpPr txBox="1"/>
          <p:nvPr/>
        </p:nvSpPr>
        <p:spPr>
          <a:xfrm>
            <a:off x="1401186" y="8677006"/>
            <a:ext cx="7431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Why and how new businesses come about</a:t>
            </a:r>
            <a:endParaRPr b="0" i="0" sz="1000" u="none" cap="none" strike="noStrike">
              <a:solidFill>
                <a:srgbClr val="000000"/>
              </a:solidFill>
              <a:latin typeface="Arial"/>
              <a:ea typeface="Arial"/>
              <a:cs typeface="Arial"/>
              <a:sym typeface="Arial"/>
            </a:endParaRPr>
          </a:p>
        </p:txBody>
      </p:sp>
      <p:sp>
        <p:nvSpPr>
          <p:cNvPr id="198" name="Google Shape;198;p1"/>
          <p:cNvSpPr txBox="1"/>
          <p:nvPr/>
        </p:nvSpPr>
        <p:spPr>
          <a:xfrm>
            <a:off x="230549" y="-57497"/>
            <a:ext cx="6244800" cy="317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GCSE Business Studies Learning Journey</a:t>
            </a:r>
            <a:endParaRPr b="0" i="0" sz="1000" u="none" cap="none" strike="noStrike">
              <a:solidFill>
                <a:srgbClr val="000000"/>
              </a:solidFill>
              <a:latin typeface="Arial"/>
              <a:ea typeface="Arial"/>
              <a:cs typeface="Arial"/>
              <a:sym typeface="Arial"/>
            </a:endParaRPr>
          </a:p>
        </p:txBody>
      </p:sp>
      <p:sp>
        <p:nvSpPr>
          <p:cNvPr id="199" name="Google Shape;199;p1"/>
          <p:cNvSpPr txBox="1"/>
          <p:nvPr/>
        </p:nvSpPr>
        <p:spPr>
          <a:xfrm>
            <a:off x="2997141" y="8182705"/>
            <a:ext cx="20577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1.2 SPOTTING A BUSINESS OPPORTUNITY</a:t>
            </a:r>
            <a:endParaRPr b="1" i="0" sz="1000" u="none" cap="none" strike="noStrike">
              <a:solidFill>
                <a:schemeClr val="dk1"/>
              </a:solidFill>
              <a:latin typeface="Gill Sans"/>
              <a:ea typeface="Gill Sans"/>
              <a:cs typeface="Gill Sans"/>
              <a:sym typeface="Gill Sans"/>
            </a:endParaRPr>
          </a:p>
        </p:txBody>
      </p:sp>
      <p:sp>
        <p:nvSpPr>
          <p:cNvPr id="200" name="Google Shape;200;p1"/>
          <p:cNvSpPr/>
          <p:nvPr/>
        </p:nvSpPr>
        <p:spPr>
          <a:xfrm>
            <a:off x="179730" y="10439486"/>
            <a:ext cx="7210200" cy="201300"/>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201" name="Google Shape;201;p1"/>
          <p:cNvCxnSpPr/>
          <p:nvPr/>
        </p:nvCxnSpPr>
        <p:spPr>
          <a:xfrm>
            <a:off x="956634" y="8344923"/>
            <a:ext cx="180900" cy="65700"/>
          </a:xfrm>
          <a:prstGeom prst="straightConnector1">
            <a:avLst/>
          </a:prstGeom>
          <a:noFill/>
          <a:ln cap="flat" cmpd="sng" w="19050">
            <a:solidFill>
              <a:srgbClr val="00B050"/>
            </a:solidFill>
            <a:prstDash val="solid"/>
            <a:miter lim="800000"/>
            <a:headEnd len="sm" w="sm" type="none"/>
            <a:tailEnd len="med" w="med" type="oval"/>
          </a:ln>
        </p:spPr>
      </p:cxnSp>
      <p:cxnSp>
        <p:nvCxnSpPr>
          <p:cNvPr id="202" name="Google Shape;202;p1"/>
          <p:cNvCxnSpPr/>
          <p:nvPr/>
        </p:nvCxnSpPr>
        <p:spPr>
          <a:xfrm rot="10800000">
            <a:off x="1388192" y="8510393"/>
            <a:ext cx="158100" cy="163800"/>
          </a:xfrm>
          <a:prstGeom prst="straightConnector1">
            <a:avLst/>
          </a:prstGeom>
          <a:noFill/>
          <a:ln cap="flat" cmpd="sng" w="19050">
            <a:solidFill>
              <a:srgbClr val="00B050"/>
            </a:solidFill>
            <a:prstDash val="solid"/>
            <a:miter lim="800000"/>
            <a:headEnd len="sm" w="sm" type="none"/>
            <a:tailEnd len="med" w="med" type="oval"/>
          </a:ln>
        </p:spPr>
      </p:cxnSp>
      <p:cxnSp>
        <p:nvCxnSpPr>
          <p:cNvPr id="203" name="Google Shape;203;p1"/>
          <p:cNvCxnSpPr/>
          <p:nvPr/>
        </p:nvCxnSpPr>
        <p:spPr>
          <a:xfrm rot="10800000">
            <a:off x="2236162" y="8421368"/>
            <a:ext cx="96600" cy="104100"/>
          </a:xfrm>
          <a:prstGeom prst="straightConnector1">
            <a:avLst/>
          </a:prstGeom>
          <a:noFill/>
          <a:ln cap="flat" cmpd="sng" w="19050">
            <a:solidFill>
              <a:srgbClr val="00B050"/>
            </a:solidFill>
            <a:prstDash val="solid"/>
            <a:miter lim="800000"/>
            <a:headEnd len="sm" w="sm" type="none"/>
            <a:tailEnd len="med" w="med" type="oval"/>
          </a:ln>
        </p:spPr>
      </p:cxnSp>
      <p:sp>
        <p:nvSpPr>
          <p:cNvPr id="204" name="Google Shape;204;p1"/>
          <p:cNvSpPr txBox="1"/>
          <p:nvPr/>
        </p:nvSpPr>
        <p:spPr>
          <a:xfrm>
            <a:off x="5117901" y="8494251"/>
            <a:ext cx="18915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What are business aims and objectives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Financial: survival, profit, sales, market share, financial security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Non-financial: social objectives, personal satisfaction, challenge, independence and control.</a:t>
            </a:r>
            <a:endParaRPr b="0" i="0" sz="600" u="none" cap="none" strike="noStrike">
              <a:solidFill>
                <a:schemeClr val="dk1"/>
              </a:solidFill>
              <a:latin typeface="Calibri"/>
              <a:ea typeface="Calibri"/>
              <a:cs typeface="Calibri"/>
              <a:sym typeface="Calibri"/>
            </a:endParaRPr>
          </a:p>
        </p:txBody>
      </p:sp>
      <p:sp>
        <p:nvSpPr>
          <p:cNvPr id="205" name="Google Shape;205;p1"/>
          <p:cNvSpPr/>
          <p:nvPr/>
        </p:nvSpPr>
        <p:spPr>
          <a:xfrm>
            <a:off x="2927690" y="8099628"/>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06" name="Google Shape;206;p1"/>
          <p:cNvSpPr txBox="1"/>
          <p:nvPr/>
        </p:nvSpPr>
        <p:spPr>
          <a:xfrm>
            <a:off x="4614077" y="6815369"/>
            <a:ext cx="21285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1.3 PUTTING A BUSINESS IDEA INTO PRACTICE</a:t>
            </a:r>
            <a:endParaRPr b="1" i="0" sz="1000" u="none" cap="none" strike="noStrike">
              <a:solidFill>
                <a:schemeClr val="dk1"/>
              </a:solidFill>
              <a:latin typeface="Gill Sans"/>
              <a:ea typeface="Gill Sans"/>
              <a:cs typeface="Gill Sans"/>
              <a:sym typeface="Gill Sans"/>
            </a:endParaRPr>
          </a:p>
        </p:txBody>
      </p:sp>
      <p:sp>
        <p:nvSpPr>
          <p:cNvPr id="207" name="Google Shape;207;p1"/>
          <p:cNvSpPr/>
          <p:nvPr/>
        </p:nvSpPr>
        <p:spPr>
          <a:xfrm>
            <a:off x="5056128" y="8074884"/>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08" name="Google Shape;208;p1"/>
          <p:cNvSpPr txBox="1"/>
          <p:nvPr/>
        </p:nvSpPr>
        <p:spPr>
          <a:xfrm>
            <a:off x="1355497" y="6140547"/>
            <a:ext cx="10158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How</a:t>
            </a:r>
            <a:r>
              <a:rPr b="1" i="0" lang="en-GB" sz="600" u="none" cap="none" strike="noStrike">
                <a:solidFill>
                  <a:schemeClr val="dk1"/>
                </a:solidFill>
                <a:latin typeface="Calibri"/>
                <a:ea typeface="Calibri"/>
                <a:cs typeface="Calibri"/>
                <a:sym typeface="Calibri"/>
              </a:rPr>
              <a:t> technology </a:t>
            </a:r>
            <a:r>
              <a:rPr b="0" i="0" lang="en-GB" sz="600" u="none" cap="none" strike="noStrike">
                <a:solidFill>
                  <a:schemeClr val="dk1"/>
                </a:solidFill>
                <a:latin typeface="Calibri"/>
                <a:ea typeface="Calibri"/>
                <a:cs typeface="Calibri"/>
                <a:sym typeface="Calibri"/>
              </a:rPr>
              <a:t>impacts on business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E-commerce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Social media</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Digital communication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Payment systems</a:t>
            </a:r>
            <a:endParaRPr b="0" i="0" sz="600" u="none" cap="none" strike="noStrike">
              <a:solidFill>
                <a:schemeClr val="dk1"/>
              </a:solidFill>
              <a:latin typeface="Calibri"/>
              <a:ea typeface="Calibri"/>
              <a:cs typeface="Calibri"/>
              <a:sym typeface="Calibri"/>
            </a:endParaRPr>
          </a:p>
        </p:txBody>
      </p:sp>
      <p:cxnSp>
        <p:nvCxnSpPr>
          <p:cNvPr id="209" name="Google Shape;209;p1"/>
          <p:cNvCxnSpPr/>
          <p:nvPr/>
        </p:nvCxnSpPr>
        <p:spPr>
          <a:xfrm flipH="1">
            <a:off x="6637540" y="6866525"/>
            <a:ext cx="159300" cy="153600"/>
          </a:xfrm>
          <a:prstGeom prst="straightConnector1">
            <a:avLst/>
          </a:prstGeom>
          <a:noFill/>
          <a:ln cap="flat" cmpd="sng" w="19050">
            <a:solidFill>
              <a:srgbClr val="00B050"/>
            </a:solidFill>
            <a:prstDash val="solid"/>
            <a:miter lim="800000"/>
            <a:headEnd len="sm" w="sm" type="none"/>
            <a:tailEnd len="med" w="med" type="oval"/>
          </a:ln>
        </p:spPr>
      </p:cxnSp>
      <p:sp>
        <p:nvSpPr>
          <p:cNvPr id="210" name="Google Shape;210;p1"/>
          <p:cNvSpPr txBox="1"/>
          <p:nvPr/>
        </p:nvSpPr>
        <p:spPr>
          <a:xfrm>
            <a:off x="3259040" y="5528229"/>
            <a:ext cx="34527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2.1 METHODS OF BUSINESS GROWTH</a:t>
            </a:r>
            <a:endParaRPr b="1" i="0" sz="1000" u="none" cap="none" strike="noStrike">
              <a:solidFill>
                <a:schemeClr val="dk1"/>
              </a:solidFill>
              <a:latin typeface="Gill Sans"/>
              <a:ea typeface="Gill Sans"/>
              <a:cs typeface="Gill Sans"/>
              <a:sym typeface="Gill Sans"/>
            </a:endParaRPr>
          </a:p>
        </p:txBody>
      </p:sp>
      <p:cxnSp>
        <p:nvCxnSpPr>
          <p:cNvPr id="211" name="Google Shape;211;p1"/>
          <p:cNvCxnSpPr/>
          <p:nvPr/>
        </p:nvCxnSpPr>
        <p:spPr>
          <a:xfrm flipH="1">
            <a:off x="3666351" y="5359829"/>
            <a:ext cx="118500" cy="168300"/>
          </a:xfrm>
          <a:prstGeom prst="straightConnector1">
            <a:avLst/>
          </a:prstGeom>
          <a:noFill/>
          <a:ln cap="flat" cmpd="sng" w="19050">
            <a:solidFill>
              <a:srgbClr val="00B0F0"/>
            </a:solidFill>
            <a:prstDash val="solid"/>
            <a:miter lim="800000"/>
            <a:headEnd len="sm" w="sm" type="none"/>
            <a:tailEnd len="med" w="med" type="oval"/>
          </a:ln>
        </p:spPr>
      </p:cxnSp>
      <p:cxnSp>
        <p:nvCxnSpPr>
          <p:cNvPr id="212" name="Google Shape;212;p1"/>
          <p:cNvCxnSpPr/>
          <p:nvPr/>
        </p:nvCxnSpPr>
        <p:spPr>
          <a:xfrm flipH="1" rot="10800000">
            <a:off x="4290350" y="5714783"/>
            <a:ext cx="194100" cy="229500"/>
          </a:xfrm>
          <a:prstGeom prst="straightConnector1">
            <a:avLst/>
          </a:prstGeom>
          <a:noFill/>
          <a:ln cap="flat" cmpd="sng" w="19050">
            <a:solidFill>
              <a:srgbClr val="00B0F0"/>
            </a:solidFill>
            <a:prstDash val="solid"/>
            <a:miter lim="800000"/>
            <a:headEnd len="sm" w="sm" type="none"/>
            <a:tailEnd len="med" w="med" type="oval"/>
          </a:ln>
        </p:spPr>
      </p:cxnSp>
      <p:sp>
        <p:nvSpPr>
          <p:cNvPr id="213" name="Google Shape;213;p1"/>
          <p:cNvSpPr txBox="1"/>
          <p:nvPr/>
        </p:nvSpPr>
        <p:spPr>
          <a:xfrm>
            <a:off x="6704321" y="5513603"/>
            <a:ext cx="732900" cy="653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Ethics, </a:t>
            </a:r>
            <a:r>
              <a:rPr b="0" i="0" lang="en-GB" sz="600" u="none" cap="none" strike="noStrike">
                <a:solidFill>
                  <a:schemeClr val="dk1"/>
                </a:solidFill>
                <a:latin typeface="Calibri"/>
                <a:ea typeface="Calibri"/>
                <a:cs typeface="Calibri"/>
                <a:sym typeface="Calibri"/>
              </a:rPr>
              <a:t>the environment and how they impact on business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role of pressure groups on business decisions</a:t>
            </a:r>
            <a:endParaRPr b="0" i="0" sz="600" u="none" cap="none" strike="noStrike">
              <a:solidFill>
                <a:schemeClr val="dk1"/>
              </a:solidFill>
              <a:latin typeface="Calibri"/>
              <a:ea typeface="Calibri"/>
              <a:cs typeface="Calibri"/>
              <a:sym typeface="Calibri"/>
            </a:endParaRPr>
          </a:p>
        </p:txBody>
      </p:sp>
      <p:cxnSp>
        <p:nvCxnSpPr>
          <p:cNvPr id="214" name="Google Shape;214;p1"/>
          <p:cNvCxnSpPr/>
          <p:nvPr/>
        </p:nvCxnSpPr>
        <p:spPr>
          <a:xfrm>
            <a:off x="5903881" y="5380597"/>
            <a:ext cx="262800" cy="108300"/>
          </a:xfrm>
          <a:prstGeom prst="straightConnector1">
            <a:avLst/>
          </a:prstGeom>
          <a:noFill/>
          <a:ln cap="flat" cmpd="sng" w="19050">
            <a:solidFill>
              <a:srgbClr val="00B0F0"/>
            </a:solidFill>
            <a:prstDash val="solid"/>
            <a:miter lim="800000"/>
            <a:headEnd len="sm" w="sm" type="none"/>
            <a:tailEnd len="med" w="med" type="oval"/>
          </a:ln>
        </p:spPr>
      </p:cxnSp>
      <p:sp>
        <p:nvSpPr>
          <p:cNvPr id="215" name="Google Shape;215;p1"/>
          <p:cNvSpPr/>
          <p:nvPr/>
        </p:nvSpPr>
        <p:spPr>
          <a:xfrm rot="6386164">
            <a:off x="6687065" y="4951610"/>
            <a:ext cx="62556" cy="586406"/>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16" name="Google Shape;216;p1"/>
          <p:cNvSpPr txBox="1"/>
          <p:nvPr/>
        </p:nvSpPr>
        <p:spPr>
          <a:xfrm>
            <a:off x="4519100" y="4123528"/>
            <a:ext cx="781800" cy="317400"/>
          </a:xfrm>
          <a:prstGeom prst="rect">
            <a:avLst/>
          </a:prstGeom>
          <a:solidFill>
            <a:srgbClr val="FFC000"/>
          </a:solid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Gill Sans"/>
                <a:ea typeface="Gill Sans"/>
                <a:cs typeface="Gill Sans"/>
                <a:sym typeface="Gill Sans"/>
              </a:rPr>
              <a:t>DEC. YEAR 11 MOCKS </a:t>
            </a:r>
            <a:r>
              <a:rPr b="1" i="0" lang="en-GB" sz="600" u="none" cap="none" strike="noStrike">
                <a:solidFill>
                  <a:schemeClr val="dk1"/>
                </a:solidFill>
                <a:latin typeface="Gill Sans"/>
                <a:ea typeface="Gill Sans"/>
                <a:cs typeface="Gill Sans"/>
                <a:sym typeface="Gill Sans"/>
              </a:rPr>
              <a:t>(Paper 1 &amp; 2)</a:t>
            </a:r>
            <a:endParaRPr b="1" i="0" sz="600" u="none" cap="none" strike="noStrike">
              <a:solidFill>
                <a:schemeClr val="dk1"/>
              </a:solidFill>
              <a:latin typeface="Gill Sans"/>
              <a:ea typeface="Gill Sans"/>
              <a:cs typeface="Gill Sans"/>
              <a:sym typeface="Gill Sans"/>
            </a:endParaRPr>
          </a:p>
        </p:txBody>
      </p:sp>
      <p:sp>
        <p:nvSpPr>
          <p:cNvPr id="217" name="Google Shape;217;p1"/>
          <p:cNvSpPr txBox="1"/>
          <p:nvPr/>
        </p:nvSpPr>
        <p:spPr>
          <a:xfrm>
            <a:off x="5065725" y="4564922"/>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2.2 Assessment</a:t>
            </a:r>
            <a:endParaRPr b="0" i="0" sz="600" u="none" cap="none" strike="noStrike">
              <a:solidFill>
                <a:schemeClr val="dk1"/>
              </a:solidFill>
              <a:latin typeface="Calibri"/>
              <a:ea typeface="Calibri"/>
              <a:cs typeface="Calibri"/>
              <a:sym typeface="Calibri"/>
            </a:endParaRPr>
          </a:p>
        </p:txBody>
      </p:sp>
      <p:sp>
        <p:nvSpPr>
          <p:cNvPr id="218" name="Google Shape;218;p1"/>
          <p:cNvSpPr txBox="1"/>
          <p:nvPr/>
        </p:nvSpPr>
        <p:spPr>
          <a:xfrm>
            <a:off x="6847001" y="4323965"/>
            <a:ext cx="6327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sng" cap="none" strike="noStrike">
                <a:solidFill>
                  <a:schemeClr val="dk1"/>
                </a:solidFill>
                <a:latin typeface="Calibri"/>
                <a:ea typeface="Calibri"/>
                <a:cs typeface="Calibri"/>
                <a:sym typeface="Calibri"/>
              </a:rPr>
              <a:t>Place</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Methods of distribution: retailers and e-tailers </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(e-commerce).</a:t>
            </a:r>
            <a:endParaRPr b="0" i="0" sz="600" u="none" cap="none" strike="noStrike">
              <a:solidFill>
                <a:schemeClr val="dk1"/>
              </a:solidFill>
              <a:latin typeface="Calibri"/>
              <a:ea typeface="Calibri"/>
              <a:cs typeface="Calibri"/>
              <a:sym typeface="Calibri"/>
            </a:endParaRPr>
          </a:p>
        </p:txBody>
      </p:sp>
      <p:sp>
        <p:nvSpPr>
          <p:cNvPr id="219" name="Google Shape;219;p1"/>
          <p:cNvSpPr txBox="1"/>
          <p:nvPr/>
        </p:nvSpPr>
        <p:spPr>
          <a:xfrm>
            <a:off x="4149096" y="3702926"/>
            <a:ext cx="6657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impact of different types of production process</a:t>
            </a:r>
            <a:endParaRPr b="0" i="0" sz="600" u="none" cap="none" strike="noStrike">
              <a:solidFill>
                <a:schemeClr val="dk1"/>
              </a:solidFill>
              <a:latin typeface="Calibri"/>
              <a:ea typeface="Calibri"/>
              <a:cs typeface="Calibri"/>
              <a:sym typeface="Calibri"/>
            </a:endParaRPr>
          </a:p>
        </p:txBody>
      </p:sp>
      <p:sp>
        <p:nvSpPr>
          <p:cNvPr id="220" name="Google Shape;220;p1"/>
          <p:cNvSpPr txBox="1"/>
          <p:nvPr/>
        </p:nvSpPr>
        <p:spPr>
          <a:xfrm>
            <a:off x="3922502" y="4556836"/>
            <a:ext cx="7425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Production</a:t>
            </a:r>
            <a:r>
              <a:rPr b="0" i="0" lang="en-GB" sz="600" u="none" cap="none" strike="noStrike">
                <a:solidFill>
                  <a:schemeClr val="dk1"/>
                </a:solidFill>
                <a:latin typeface="Calibri"/>
                <a:ea typeface="Calibri"/>
                <a:cs typeface="Calibri"/>
                <a:sym typeface="Calibri"/>
              </a:rPr>
              <a:t> processes (Job, Batch, Flow)</a:t>
            </a:r>
            <a:endParaRPr b="0" i="0" sz="600" u="none" cap="none" strike="noStrike">
              <a:solidFill>
                <a:schemeClr val="dk1"/>
              </a:solidFill>
              <a:latin typeface="Calibri"/>
              <a:ea typeface="Calibri"/>
              <a:cs typeface="Calibri"/>
              <a:sym typeface="Calibri"/>
            </a:endParaRPr>
          </a:p>
        </p:txBody>
      </p:sp>
      <p:sp>
        <p:nvSpPr>
          <p:cNvPr id="221" name="Google Shape;221;p1"/>
          <p:cNvSpPr txBox="1"/>
          <p:nvPr/>
        </p:nvSpPr>
        <p:spPr>
          <a:xfrm>
            <a:off x="1402485" y="3441617"/>
            <a:ext cx="10611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Good customer service</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Product knowledge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Speed and efficient service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Customer engagement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Post-sales service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Customer engagement</a:t>
            </a:r>
            <a:endParaRPr b="0" i="0" sz="600" u="none" cap="none" strike="noStrike">
              <a:solidFill>
                <a:schemeClr val="dk1"/>
              </a:solidFill>
              <a:latin typeface="Calibri"/>
              <a:ea typeface="Calibri"/>
              <a:cs typeface="Calibri"/>
              <a:sym typeface="Calibri"/>
            </a:endParaRPr>
          </a:p>
        </p:txBody>
      </p:sp>
      <p:sp>
        <p:nvSpPr>
          <p:cNvPr id="222" name="Google Shape;222;p1"/>
          <p:cNvSpPr txBox="1"/>
          <p:nvPr/>
        </p:nvSpPr>
        <p:spPr>
          <a:xfrm>
            <a:off x="2002148" y="2856020"/>
            <a:ext cx="34803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2.5 MAKING HUMAN RESOURCE DECISIONS</a:t>
            </a:r>
            <a:endParaRPr b="1" i="0" sz="1000" u="none" cap="none" strike="noStrike">
              <a:solidFill>
                <a:schemeClr val="dk1"/>
              </a:solidFill>
              <a:latin typeface="Gill Sans"/>
              <a:ea typeface="Gill Sans"/>
              <a:cs typeface="Gill Sans"/>
              <a:sym typeface="Gill Sans"/>
            </a:endParaRPr>
          </a:p>
        </p:txBody>
      </p:sp>
      <p:cxnSp>
        <p:nvCxnSpPr>
          <p:cNvPr id="223" name="Google Shape;223;p1"/>
          <p:cNvCxnSpPr/>
          <p:nvPr/>
        </p:nvCxnSpPr>
        <p:spPr>
          <a:xfrm flipH="1" rot="10800000">
            <a:off x="3821726" y="4415031"/>
            <a:ext cx="104400" cy="183600"/>
          </a:xfrm>
          <a:prstGeom prst="straightConnector1">
            <a:avLst/>
          </a:prstGeom>
          <a:noFill/>
          <a:ln cap="flat" cmpd="sng" w="19050">
            <a:solidFill>
              <a:srgbClr val="00B0F0"/>
            </a:solidFill>
            <a:prstDash val="solid"/>
            <a:miter lim="800000"/>
            <a:headEnd len="sm" w="sm" type="none"/>
            <a:tailEnd len="med" w="med" type="oval"/>
          </a:ln>
        </p:spPr>
      </p:cxnSp>
      <p:cxnSp>
        <p:nvCxnSpPr>
          <p:cNvPr id="224" name="Google Shape;224;p1"/>
          <p:cNvCxnSpPr/>
          <p:nvPr/>
        </p:nvCxnSpPr>
        <p:spPr>
          <a:xfrm>
            <a:off x="3697775" y="4030039"/>
            <a:ext cx="135900" cy="168600"/>
          </a:xfrm>
          <a:prstGeom prst="straightConnector1">
            <a:avLst/>
          </a:prstGeom>
          <a:noFill/>
          <a:ln cap="flat" cmpd="sng" w="19050">
            <a:solidFill>
              <a:srgbClr val="00B0F0"/>
            </a:solidFill>
            <a:prstDash val="solid"/>
            <a:miter lim="800000"/>
            <a:headEnd len="sm" w="sm" type="none"/>
            <a:tailEnd len="med" w="med" type="oval"/>
          </a:ln>
        </p:spPr>
      </p:cxnSp>
      <p:cxnSp>
        <p:nvCxnSpPr>
          <p:cNvPr id="225" name="Google Shape;225;p1"/>
          <p:cNvCxnSpPr/>
          <p:nvPr/>
        </p:nvCxnSpPr>
        <p:spPr>
          <a:xfrm flipH="1" rot="10800000">
            <a:off x="2591821" y="4426793"/>
            <a:ext cx="81900" cy="162000"/>
          </a:xfrm>
          <a:prstGeom prst="straightConnector1">
            <a:avLst/>
          </a:prstGeom>
          <a:noFill/>
          <a:ln cap="flat" cmpd="sng" w="19050">
            <a:solidFill>
              <a:srgbClr val="00B0F0"/>
            </a:solidFill>
            <a:prstDash val="solid"/>
            <a:miter lim="800000"/>
            <a:headEnd len="sm" w="sm" type="none"/>
            <a:tailEnd len="med" w="med" type="oval"/>
          </a:ln>
        </p:spPr>
      </p:cxnSp>
      <p:cxnSp>
        <p:nvCxnSpPr>
          <p:cNvPr id="226" name="Google Shape;226;p1"/>
          <p:cNvCxnSpPr/>
          <p:nvPr/>
        </p:nvCxnSpPr>
        <p:spPr>
          <a:xfrm flipH="1">
            <a:off x="6640964" y="4198709"/>
            <a:ext cx="111900" cy="183300"/>
          </a:xfrm>
          <a:prstGeom prst="straightConnector1">
            <a:avLst/>
          </a:prstGeom>
          <a:noFill/>
          <a:ln cap="flat" cmpd="sng" w="19050">
            <a:solidFill>
              <a:srgbClr val="00B050"/>
            </a:solidFill>
            <a:prstDash val="solid"/>
            <a:miter lim="800000"/>
            <a:headEnd len="sm" w="sm" type="none"/>
            <a:tailEnd len="med" w="med" type="oval"/>
          </a:ln>
        </p:spPr>
      </p:cxnSp>
      <p:cxnSp>
        <p:nvCxnSpPr>
          <p:cNvPr id="227" name="Google Shape;227;p1"/>
          <p:cNvCxnSpPr/>
          <p:nvPr/>
        </p:nvCxnSpPr>
        <p:spPr>
          <a:xfrm>
            <a:off x="6248383" y="4070658"/>
            <a:ext cx="85500" cy="151200"/>
          </a:xfrm>
          <a:prstGeom prst="straightConnector1">
            <a:avLst/>
          </a:prstGeom>
          <a:noFill/>
          <a:ln cap="flat" cmpd="sng" w="19050">
            <a:solidFill>
              <a:srgbClr val="00B050"/>
            </a:solidFill>
            <a:prstDash val="solid"/>
            <a:miter lim="800000"/>
            <a:headEnd len="sm" w="sm" type="none"/>
            <a:tailEnd len="med" w="med" type="oval"/>
          </a:ln>
        </p:spPr>
      </p:cxnSp>
      <p:cxnSp>
        <p:nvCxnSpPr>
          <p:cNvPr id="228" name="Google Shape;228;p1"/>
          <p:cNvCxnSpPr/>
          <p:nvPr/>
        </p:nvCxnSpPr>
        <p:spPr>
          <a:xfrm flipH="1" rot="10800000">
            <a:off x="881363" y="4233432"/>
            <a:ext cx="248400" cy="210300"/>
          </a:xfrm>
          <a:prstGeom prst="straightConnector1">
            <a:avLst/>
          </a:prstGeom>
          <a:noFill/>
          <a:ln cap="flat" cmpd="sng" w="19050">
            <a:solidFill>
              <a:srgbClr val="00B050"/>
            </a:solidFill>
            <a:prstDash val="solid"/>
            <a:miter lim="800000"/>
            <a:headEnd len="sm" w="sm" type="none"/>
            <a:tailEnd len="med" w="med" type="oval"/>
          </a:ln>
        </p:spPr>
      </p:cxnSp>
      <p:cxnSp>
        <p:nvCxnSpPr>
          <p:cNvPr id="229" name="Google Shape;229;p1"/>
          <p:cNvCxnSpPr/>
          <p:nvPr/>
        </p:nvCxnSpPr>
        <p:spPr>
          <a:xfrm>
            <a:off x="681731" y="3561299"/>
            <a:ext cx="185400" cy="13200"/>
          </a:xfrm>
          <a:prstGeom prst="straightConnector1">
            <a:avLst/>
          </a:prstGeom>
          <a:noFill/>
          <a:ln cap="flat" cmpd="sng" w="19050">
            <a:solidFill>
              <a:srgbClr val="00B050"/>
            </a:solidFill>
            <a:prstDash val="solid"/>
            <a:miter lim="800000"/>
            <a:headEnd len="sm" w="sm" type="none"/>
            <a:tailEnd len="med" w="med" type="oval"/>
          </a:ln>
        </p:spPr>
      </p:cxnSp>
      <p:cxnSp>
        <p:nvCxnSpPr>
          <p:cNvPr id="230" name="Google Shape;230;p1"/>
          <p:cNvCxnSpPr>
            <a:stCxn id="221" idx="2"/>
          </p:cNvCxnSpPr>
          <p:nvPr/>
        </p:nvCxnSpPr>
        <p:spPr>
          <a:xfrm flipH="1">
            <a:off x="1869435" y="4020317"/>
            <a:ext cx="63600" cy="138600"/>
          </a:xfrm>
          <a:prstGeom prst="straightConnector1">
            <a:avLst/>
          </a:prstGeom>
          <a:noFill/>
          <a:ln cap="flat" cmpd="sng" w="19050">
            <a:solidFill>
              <a:srgbClr val="00B0F0"/>
            </a:solidFill>
            <a:prstDash val="solid"/>
            <a:miter lim="800000"/>
            <a:headEnd len="sm" w="sm" type="none"/>
            <a:tailEnd len="med" w="med" type="oval"/>
          </a:ln>
        </p:spPr>
      </p:cxnSp>
      <p:sp>
        <p:nvSpPr>
          <p:cNvPr id="183" name="Google Shape;183;p1"/>
          <p:cNvSpPr txBox="1"/>
          <p:nvPr/>
        </p:nvSpPr>
        <p:spPr>
          <a:xfrm>
            <a:off x="4895023" y="9857482"/>
            <a:ext cx="611700" cy="2052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Maths- Personal finance</a:t>
            </a:r>
            <a:endParaRPr b="0" i="0" sz="600" u="none" cap="none" strike="noStrike">
              <a:solidFill>
                <a:schemeClr val="dk1"/>
              </a:solidFill>
              <a:latin typeface="Calibri"/>
              <a:ea typeface="Calibri"/>
              <a:cs typeface="Calibri"/>
              <a:sym typeface="Calibri"/>
            </a:endParaRPr>
          </a:p>
        </p:txBody>
      </p:sp>
      <p:sp>
        <p:nvSpPr>
          <p:cNvPr id="137" name="Google Shape;137;p1"/>
          <p:cNvSpPr txBox="1"/>
          <p:nvPr/>
        </p:nvSpPr>
        <p:spPr>
          <a:xfrm>
            <a:off x="2758491" y="9023573"/>
            <a:ext cx="4746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Options booklet</a:t>
            </a:r>
            <a:endParaRPr b="0" i="0" sz="600" u="none" cap="none" strike="noStrike">
              <a:solidFill>
                <a:schemeClr val="dk1"/>
              </a:solidFill>
              <a:latin typeface="Calibri"/>
              <a:ea typeface="Calibri"/>
              <a:cs typeface="Calibri"/>
              <a:sym typeface="Calibri"/>
            </a:endParaRPr>
          </a:p>
        </p:txBody>
      </p:sp>
      <p:cxnSp>
        <p:nvCxnSpPr>
          <p:cNvPr id="231" name="Google Shape;231;p1"/>
          <p:cNvCxnSpPr/>
          <p:nvPr/>
        </p:nvCxnSpPr>
        <p:spPr>
          <a:xfrm>
            <a:off x="2526126" y="9373044"/>
            <a:ext cx="80700" cy="74100"/>
          </a:xfrm>
          <a:prstGeom prst="straightConnector1">
            <a:avLst/>
          </a:prstGeom>
          <a:noFill/>
          <a:ln cap="flat" cmpd="sng" w="19050">
            <a:solidFill>
              <a:srgbClr val="00B0F0"/>
            </a:solidFill>
            <a:prstDash val="solid"/>
            <a:miter lim="800000"/>
            <a:headEnd len="sm" w="sm" type="none"/>
            <a:tailEnd len="med" w="med" type="oval"/>
          </a:ln>
        </p:spPr>
      </p:cxnSp>
      <p:cxnSp>
        <p:nvCxnSpPr>
          <p:cNvPr id="232" name="Google Shape;232;p1"/>
          <p:cNvCxnSpPr/>
          <p:nvPr/>
        </p:nvCxnSpPr>
        <p:spPr>
          <a:xfrm rot="10800000">
            <a:off x="2697146" y="9783816"/>
            <a:ext cx="92400" cy="101100"/>
          </a:xfrm>
          <a:prstGeom prst="straightConnector1">
            <a:avLst/>
          </a:prstGeom>
          <a:noFill/>
          <a:ln cap="flat" cmpd="sng" w="19050">
            <a:solidFill>
              <a:srgbClr val="00B0F0"/>
            </a:solidFill>
            <a:prstDash val="solid"/>
            <a:miter lim="800000"/>
            <a:headEnd len="sm" w="sm" type="none"/>
            <a:tailEnd len="med" w="med" type="oval"/>
          </a:ln>
        </p:spPr>
      </p:cxnSp>
      <p:sp>
        <p:nvSpPr>
          <p:cNvPr id="233" name="Google Shape;233;p1"/>
          <p:cNvSpPr txBox="1"/>
          <p:nvPr/>
        </p:nvSpPr>
        <p:spPr>
          <a:xfrm>
            <a:off x="137380" y="8423329"/>
            <a:ext cx="7431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Risk</a:t>
            </a:r>
            <a:r>
              <a:rPr b="0" i="0" lang="en-GB" sz="600" u="none" cap="none" strike="noStrike">
                <a:solidFill>
                  <a:schemeClr val="dk1"/>
                </a:solidFill>
                <a:latin typeface="Calibri"/>
                <a:ea typeface="Calibri"/>
                <a:cs typeface="Calibri"/>
                <a:sym typeface="Calibri"/>
              </a:rPr>
              <a:t>: business failure, financial loss, lack of security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Reward</a:t>
            </a:r>
            <a:r>
              <a:rPr b="0" i="0" lang="en-GB" sz="600" u="none" cap="none" strike="noStrike">
                <a:solidFill>
                  <a:schemeClr val="dk1"/>
                </a:solidFill>
                <a:latin typeface="Calibri"/>
                <a:ea typeface="Calibri"/>
                <a:cs typeface="Calibri"/>
                <a:sym typeface="Calibri"/>
              </a:rPr>
              <a:t>: business success, profit, independence</a:t>
            </a:r>
            <a:endParaRPr b="0" i="0" sz="600" u="none" cap="none" strike="noStrike">
              <a:solidFill>
                <a:schemeClr val="dk1"/>
              </a:solidFill>
              <a:latin typeface="Calibri"/>
              <a:ea typeface="Calibri"/>
              <a:cs typeface="Calibri"/>
              <a:sym typeface="Calibri"/>
            </a:endParaRPr>
          </a:p>
        </p:txBody>
      </p:sp>
      <p:sp>
        <p:nvSpPr>
          <p:cNvPr id="234" name="Google Shape;234;p1"/>
          <p:cNvSpPr txBox="1"/>
          <p:nvPr/>
        </p:nvSpPr>
        <p:spPr>
          <a:xfrm>
            <a:off x="6650133" y="6333605"/>
            <a:ext cx="825300" cy="653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importance of cash &amp; </a:t>
            </a:r>
            <a:r>
              <a:rPr b="1" i="0" lang="en-GB" sz="600" u="none" cap="none" strike="noStrike">
                <a:solidFill>
                  <a:schemeClr val="dk1"/>
                </a:solidFill>
                <a:latin typeface="Calibri"/>
                <a:ea typeface="Calibri"/>
                <a:cs typeface="Calibri"/>
                <a:sym typeface="Calibri"/>
              </a:rPr>
              <a:t>cash flow</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To pay employees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To pay overheads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To prevent insolvency</a:t>
            </a:r>
            <a:endParaRPr b="0" i="0" sz="600" u="none" cap="none" strike="noStrike">
              <a:solidFill>
                <a:schemeClr val="dk1"/>
              </a:solidFill>
              <a:latin typeface="Calibri"/>
              <a:ea typeface="Calibri"/>
              <a:cs typeface="Calibri"/>
              <a:sym typeface="Calibri"/>
            </a:endParaRPr>
          </a:p>
        </p:txBody>
      </p:sp>
      <p:sp>
        <p:nvSpPr>
          <p:cNvPr id="235" name="Google Shape;235;p1"/>
          <p:cNvSpPr txBox="1"/>
          <p:nvPr/>
        </p:nvSpPr>
        <p:spPr>
          <a:xfrm>
            <a:off x="4592165" y="6264172"/>
            <a:ext cx="19179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Internal and external sources of finance</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sng" cap="none" strike="noStrike">
                <a:solidFill>
                  <a:schemeClr val="dk1"/>
                </a:solidFill>
                <a:latin typeface="Calibri"/>
                <a:ea typeface="Calibri"/>
                <a:cs typeface="Calibri"/>
                <a:sym typeface="Calibri"/>
              </a:rPr>
              <a:t>Short term</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Overdraft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Trade credit</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sp>
        <p:nvSpPr>
          <p:cNvPr id="236" name="Google Shape;236;p1"/>
          <p:cNvSpPr txBox="1"/>
          <p:nvPr/>
        </p:nvSpPr>
        <p:spPr>
          <a:xfrm>
            <a:off x="1704950" y="6811438"/>
            <a:ext cx="28491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1.4 MAKING THE BUSINESS EFFECTIVE</a:t>
            </a:r>
            <a:endParaRPr b="1" i="0" sz="1000" u="none" cap="none" strike="noStrike">
              <a:solidFill>
                <a:schemeClr val="dk1"/>
              </a:solidFill>
              <a:latin typeface="Gill Sans"/>
              <a:ea typeface="Gill Sans"/>
              <a:cs typeface="Gill Sans"/>
              <a:sym typeface="Gill Sans"/>
            </a:endParaRPr>
          </a:p>
        </p:txBody>
      </p:sp>
      <p:sp>
        <p:nvSpPr>
          <p:cNvPr id="237" name="Google Shape;237;p1"/>
          <p:cNvSpPr txBox="1"/>
          <p:nvPr/>
        </p:nvSpPr>
        <p:spPr>
          <a:xfrm>
            <a:off x="2339665" y="6261717"/>
            <a:ext cx="11760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Factors influencing business </a:t>
            </a:r>
            <a:r>
              <a:rPr b="1" i="0" lang="en-GB" sz="600" u="none" cap="none" strike="noStrike">
                <a:solidFill>
                  <a:schemeClr val="dk1"/>
                </a:solidFill>
                <a:latin typeface="Calibri"/>
                <a:ea typeface="Calibri"/>
                <a:cs typeface="Calibri"/>
                <a:sym typeface="Calibri"/>
              </a:rPr>
              <a:t>location</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Market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Labour</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Materials</a:t>
            </a:r>
            <a:endParaRPr b="0" i="0" sz="1000" u="none" cap="none" strike="noStrike">
              <a:solidFill>
                <a:srgbClr val="000000"/>
              </a:solidFill>
              <a:latin typeface="Arial"/>
              <a:ea typeface="Arial"/>
              <a:cs typeface="Arial"/>
              <a:sym typeface="Arial"/>
            </a:endParaRPr>
          </a:p>
        </p:txBody>
      </p:sp>
      <p:cxnSp>
        <p:nvCxnSpPr>
          <p:cNvPr id="238" name="Google Shape;238;p1"/>
          <p:cNvCxnSpPr/>
          <p:nvPr/>
        </p:nvCxnSpPr>
        <p:spPr>
          <a:xfrm flipH="1" rot="10800000">
            <a:off x="4370245" y="8398748"/>
            <a:ext cx="57600" cy="123300"/>
          </a:xfrm>
          <a:prstGeom prst="straightConnector1">
            <a:avLst/>
          </a:prstGeom>
          <a:noFill/>
          <a:ln cap="flat" cmpd="sng" w="19050">
            <a:solidFill>
              <a:srgbClr val="00B0F0"/>
            </a:solidFill>
            <a:prstDash val="solid"/>
            <a:miter lim="800000"/>
            <a:headEnd len="sm" w="sm" type="none"/>
            <a:tailEnd len="med" w="med" type="oval"/>
          </a:ln>
        </p:spPr>
      </p:cxnSp>
      <p:sp>
        <p:nvSpPr>
          <p:cNvPr id="239" name="Google Shape;239;p1"/>
          <p:cNvSpPr txBox="1"/>
          <p:nvPr/>
        </p:nvSpPr>
        <p:spPr>
          <a:xfrm>
            <a:off x="185054" y="5571818"/>
            <a:ext cx="706500" cy="1400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impact of </a:t>
            </a:r>
            <a:r>
              <a:rPr b="1" i="0" lang="en-GB" sz="600" u="none" cap="none" strike="noStrike">
                <a:solidFill>
                  <a:schemeClr val="dk1"/>
                </a:solidFill>
                <a:latin typeface="Calibri"/>
                <a:ea typeface="Calibri"/>
                <a:cs typeface="Calibri"/>
                <a:sym typeface="Calibri"/>
              </a:rPr>
              <a:t>legislation</a:t>
            </a:r>
            <a:r>
              <a:rPr b="0" i="0" lang="en-GB" sz="600" u="none" cap="none" strike="noStrike">
                <a:solidFill>
                  <a:schemeClr val="dk1"/>
                </a:solidFill>
                <a:latin typeface="Calibri"/>
                <a:ea typeface="Calibri"/>
                <a:cs typeface="Calibri"/>
                <a:sym typeface="Calibri"/>
              </a:rPr>
              <a:t> on business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Consumer law [Consumer Rights Act and The Trade Descriptions Act]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Employer Law [Equality Act, Health and Safety at Work]</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sp>
        <p:nvSpPr>
          <p:cNvPr id="240" name="Google Shape;240;p1"/>
          <p:cNvSpPr txBox="1"/>
          <p:nvPr/>
        </p:nvSpPr>
        <p:spPr>
          <a:xfrm>
            <a:off x="324751" y="4993799"/>
            <a:ext cx="18606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impact of </a:t>
            </a:r>
            <a:r>
              <a:rPr b="1" i="0" lang="en-GB" sz="600" u="none" cap="none" strike="noStrike">
                <a:solidFill>
                  <a:schemeClr val="dk1"/>
                </a:solidFill>
                <a:latin typeface="Calibri"/>
                <a:ea typeface="Calibri"/>
                <a:cs typeface="Calibri"/>
                <a:sym typeface="Calibri"/>
              </a:rPr>
              <a:t>the economic climate </a:t>
            </a:r>
            <a:r>
              <a:rPr b="0" i="0" lang="en-GB" sz="600" u="none" cap="none" strike="noStrike">
                <a:solidFill>
                  <a:schemeClr val="dk1"/>
                </a:solidFill>
                <a:latin typeface="Calibri"/>
                <a:ea typeface="Calibri"/>
                <a:cs typeface="Calibri"/>
                <a:sym typeface="Calibri"/>
              </a:rPr>
              <a:t>on businesses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Unemployment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Changing income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Inflation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Changes in exchange rates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Changes in interest rates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Government taxation</a:t>
            </a:r>
            <a:endParaRPr b="0" i="0" sz="600" u="none" cap="none" strike="noStrike">
              <a:solidFill>
                <a:schemeClr val="dk1"/>
              </a:solidFill>
              <a:latin typeface="Calibri"/>
              <a:ea typeface="Calibri"/>
              <a:cs typeface="Calibri"/>
              <a:sym typeface="Calibri"/>
            </a:endParaRPr>
          </a:p>
        </p:txBody>
      </p:sp>
      <p:cxnSp>
        <p:nvCxnSpPr>
          <p:cNvPr id="241" name="Google Shape;241;p1"/>
          <p:cNvCxnSpPr/>
          <p:nvPr/>
        </p:nvCxnSpPr>
        <p:spPr>
          <a:xfrm flipH="1">
            <a:off x="5005216" y="6625990"/>
            <a:ext cx="39600" cy="130200"/>
          </a:xfrm>
          <a:prstGeom prst="straightConnector1">
            <a:avLst/>
          </a:prstGeom>
          <a:noFill/>
          <a:ln cap="flat" cmpd="sng" w="19050">
            <a:solidFill>
              <a:srgbClr val="00B050"/>
            </a:solidFill>
            <a:prstDash val="solid"/>
            <a:miter lim="800000"/>
            <a:headEnd len="sm" w="sm" type="none"/>
            <a:tailEnd len="med" w="med" type="oval"/>
          </a:ln>
        </p:spPr>
      </p:cxnSp>
      <p:sp>
        <p:nvSpPr>
          <p:cNvPr id="242" name="Google Shape;242;p1"/>
          <p:cNvSpPr/>
          <p:nvPr/>
        </p:nvSpPr>
        <p:spPr>
          <a:xfrm>
            <a:off x="1601450" y="6677882"/>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243" name="Google Shape;243;p1"/>
          <p:cNvCxnSpPr/>
          <p:nvPr/>
        </p:nvCxnSpPr>
        <p:spPr>
          <a:xfrm flipH="1" rot="10800000">
            <a:off x="653223" y="6198897"/>
            <a:ext cx="195000" cy="37200"/>
          </a:xfrm>
          <a:prstGeom prst="straightConnector1">
            <a:avLst/>
          </a:prstGeom>
          <a:noFill/>
          <a:ln cap="flat" cmpd="sng" w="19050">
            <a:solidFill>
              <a:srgbClr val="00B050"/>
            </a:solidFill>
            <a:prstDash val="solid"/>
            <a:miter lim="800000"/>
            <a:headEnd len="sm" w="sm" type="none"/>
            <a:tailEnd len="med" w="med" type="oval"/>
          </a:ln>
        </p:spPr>
      </p:cxnSp>
      <p:cxnSp>
        <p:nvCxnSpPr>
          <p:cNvPr id="244" name="Google Shape;244;p1"/>
          <p:cNvCxnSpPr/>
          <p:nvPr/>
        </p:nvCxnSpPr>
        <p:spPr>
          <a:xfrm>
            <a:off x="891669" y="5545646"/>
            <a:ext cx="327000" cy="135300"/>
          </a:xfrm>
          <a:prstGeom prst="straightConnector1">
            <a:avLst/>
          </a:prstGeom>
          <a:noFill/>
          <a:ln cap="flat" cmpd="sng" w="19050">
            <a:solidFill>
              <a:srgbClr val="00B050"/>
            </a:solidFill>
            <a:prstDash val="solid"/>
            <a:miter lim="800000"/>
            <a:headEnd len="sm" w="sm" type="none"/>
            <a:tailEnd len="med" w="med" type="oval"/>
          </a:ln>
        </p:spPr>
      </p:cxnSp>
      <p:sp>
        <p:nvSpPr>
          <p:cNvPr id="245" name="Google Shape;245;p1"/>
          <p:cNvSpPr/>
          <p:nvPr/>
        </p:nvSpPr>
        <p:spPr>
          <a:xfrm>
            <a:off x="1592774" y="5418558"/>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46" name="Google Shape;246;p1"/>
          <p:cNvSpPr txBox="1"/>
          <p:nvPr/>
        </p:nvSpPr>
        <p:spPr>
          <a:xfrm>
            <a:off x="1570615" y="5268983"/>
            <a:ext cx="751200" cy="105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rgbClr val="FF0000"/>
                </a:solidFill>
                <a:latin typeface="Calibri"/>
                <a:ea typeface="Calibri"/>
                <a:cs typeface="Calibri"/>
                <a:sym typeface="Calibri"/>
              </a:rPr>
              <a:t>Year 10 Exam</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rgbClr val="FF0000"/>
                </a:solidFill>
                <a:latin typeface="Calibri"/>
                <a:ea typeface="Calibri"/>
                <a:cs typeface="Calibri"/>
                <a:sym typeface="Calibri"/>
              </a:rPr>
              <a:t>Paper 1 Mock </a:t>
            </a:r>
            <a:endParaRPr b="1" i="0" sz="600" u="none" cap="none" strike="noStrike">
              <a:solidFill>
                <a:srgbClr val="FF0000"/>
              </a:solidFill>
              <a:latin typeface="Calibri"/>
              <a:ea typeface="Calibri"/>
              <a:cs typeface="Calibri"/>
              <a:sym typeface="Calibri"/>
            </a:endParaRPr>
          </a:p>
        </p:txBody>
      </p:sp>
      <p:cxnSp>
        <p:nvCxnSpPr>
          <p:cNvPr id="247" name="Google Shape;247;p1"/>
          <p:cNvCxnSpPr/>
          <p:nvPr/>
        </p:nvCxnSpPr>
        <p:spPr>
          <a:xfrm flipH="1">
            <a:off x="1778954" y="5437480"/>
            <a:ext cx="44400" cy="133200"/>
          </a:xfrm>
          <a:prstGeom prst="straightConnector1">
            <a:avLst/>
          </a:prstGeom>
          <a:noFill/>
          <a:ln cap="flat" cmpd="sng" w="19050">
            <a:solidFill>
              <a:srgbClr val="FF0000"/>
            </a:solidFill>
            <a:prstDash val="solid"/>
            <a:miter lim="800000"/>
            <a:headEnd len="sm" w="sm" type="none"/>
            <a:tailEnd len="med" w="med" type="oval"/>
          </a:ln>
        </p:spPr>
      </p:cxnSp>
      <p:cxnSp>
        <p:nvCxnSpPr>
          <p:cNvPr id="248" name="Google Shape;248;p1"/>
          <p:cNvCxnSpPr/>
          <p:nvPr/>
        </p:nvCxnSpPr>
        <p:spPr>
          <a:xfrm rot="10800000">
            <a:off x="1991894" y="5797215"/>
            <a:ext cx="5700" cy="121800"/>
          </a:xfrm>
          <a:prstGeom prst="straightConnector1">
            <a:avLst/>
          </a:prstGeom>
          <a:noFill/>
          <a:ln cap="flat" cmpd="sng" w="19050">
            <a:solidFill>
              <a:srgbClr val="00B050"/>
            </a:solidFill>
            <a:prstDash val="solid"/>
            <a:miter lim="800000"/>
            <a:headEnd len="sm" w="sm" type="none"/>
            <a:tailEnd len="med" w="med" type="oval"/>
          </a:ln>
        </p:spPr>
      </p:cxnSp>
      <p:sp>
        <p:nvSpPr>
          <p:cNvPr id="249" name="Google Shape;249;p1"/>
          <p:cNvSpPr txBox="1"/>
          <p:nvPr/>
        </p:nvSpPr>
        <p:spPr>
          <a:xfrm>
            <a:off x="1516301" y="5501994"/>
            <a:ext cx="828300" cy="3174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END OF THEME 1 </a:t>
            </a:r>
            <a:endParaRPr b="1" i="0" sz="1000" u="none" cap="none" strike="noStrike">
              <a:solidFill>
                <a:schemeClr val="dk1"/>
              </a:solidFill>
              <a:latin typeface="Gill Sans"/>
              <a:ea typeface="Gill Sans"/>
              <a:cs typeface="Gill Sans"/>
              <a:sym typeface="Gill Sans"/>
            </a:endParaRPr>
          </a:p>
        </p:txBody>
      </p:sp>
      <p:sp>
        <p:nvSpPr>
          <p:cNvPr id="250" name="Google Shape;250;p1"/>
          <p:cNvSpPr txBox="1"/>
          <p:nvPr/>
        </p:nvSpPr>
        <p:spPr>
          <a:xfrm>
            <a:off x="1354621" y="7151524"/>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1.4 Assessment</a:t>
            </a:r>
            <a:endParaRPr b="0" i="0" sz="600" u="none" cap="none" strike="noStrike">
              <a:solidFill>
                <a:schemeClr val="dk1"/>
              </a:solidFill>
              <a:latin typeface="Calibri"/>
              <a:ea typeface="Calibri"/>
              <a:cs typeface="Calibri"/>
              <a:sym typeface="Calibri"/>
            </a:endParaRPr>
          </a:p>
        </p:txBody>
      </p:sp>
      <p:cxnSp>
        <p:nvCxnSpPr>
          <p:cNvPr id="251" name="Google Shape;251;p1"/>
          <p:cNvCxnSpPr/>
          <p:nvPr/>
        </p:nvCxnSpPr>
        <p:spPr>
          <a:xfrm flipH="1" rot="10800000">
            <a:off x="1730359" y="7001893"/>
            <a:ext cx="74700" cy="136200"/>
          </a:xfrm>
          <a:prstGeom prst="straightConnector1">
            <a:avLst/>
          </a:prstGeom>
          <a:noFill/>
          <a:ln cap="flat" cmpd="sng" w="19050">
            <a:solidFill>
              <a:srgbClr val="FF0000"/>
            </a:solidFill>
            <a:prstDash val="solid"/>
            <a:miter lim="800000"/>
            <a:headEnd len="sm" w="sm" type="none"/>
            <a:tailEnd len="med" w="med" type="oval"/>
          </a:ln>
        </p:spPr>
      </p:cxnSp>
      <p:sp>
        <p:nvSpPr>
          <p:cNvPr id="252" name="Google Shape;252;p1"/>
          <p:cNvSpPr/>
          <p:nvPr/>
        </p:nvSpPr>
        <p:spPr>
          <a:xfrm>
            <a:off x="2817745" y="6408910"/>
            <a:ext cx="928200" cy="279900"/>
          </a:xfrm>
          <a:prstGeom prst="rect">
            <a:avLst/>
          </a:prstGeom>
          <a:noFill/>
          <a:ln>
            <a:noFill/>
          </a:ln>
        </p:spPr>
        <p:txBody>
          <a:bodyPr anchorCtr="0" anchor="t" bIns="33025" lIns="66075" spcFirstLastPara="1" rIns="66075" wrap="square" tIns="33025">
            <a:noAutofit/>
          </a:bodyPr>
          <a:lstStyle/>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Competitors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The internet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Government policy</a:t>
            </a:r>
            <a:endParaRPr b="0" i="0" sz="1000" u="none" cap="none" strike="noStrike">
              <a:solidFill>
                <a:srgbClr val="000000"/>
              </a:solidFill>
              <a:latin typeface="Arial"/>
              <a:ea typeface="Arial"/>
              <a:cs typeface="Arial"/>
              <a:sym typeface="Arial"/>
            </a:endParaRPr>
          </a:p>
        </p:txBody>
      </p:sp>
      <p:cxnSp>
        <p:nvCxnSpPr>
          <p:cNvPr id="253" name="Google Shape;253;p1"/>
          <p:cNvCxnSpPr/>
          <p:nvPr/>
        </p:nvCxnSpPr>
        <p:spPr>
          <a:xfrm flipH="1">
            <a:off x="2771073" y="6688900"/>
            <a:ext cx="42000" cy="111300"/>
          </a:xfrm>
          <a:prstGeom prst="straightConnector1">
            <a:avLst/>
          </a:prstGeom>
          <a:noFill/>
          <a:ln cap="flat" cmpd="sng" w="19050">
            <a:solidFill>
              <a:srgbClr val="00B0F0"/>
            </a:solidFill>
            <a:prstDash val="solid"/>
            <a:miter lim="800000"/>
            <a:headEnd len="sm" w="sm" type="none"/>
            <a:tailEnd len="med" w="med" type="oval"/>
          </a:ln>
        </p:spPr>
      </p:cxnSp>
      <p:cxnSp>
        <p:nvCxnSpPr>
          <p:cNvPr id="254" name="Google Shape;254;p1"/>
          <p:cNvCxnSpPr/>
          <p:nvPr/>
        </p:nvCxnSpPr>
        <p:spPr>
          <a:xfrm flipH="1" rot="10800000">
            <a:off x="3683831" y="7002055"/>
            <a:ext cx="62100" cy="140700"/>
          </a:xfrm>
          <a:prstGeom prst="straightConnector1">
            <a:avLst/>
          </a:prstGeom>
          <a:noFill/>
          <a:ln cap="flat" cmpd="sng" w="19050">
            <a:solidFill>
              <a:srgbClr val="00B0F0"/>
            </a:solidFill>
            <a:prstDash val="solid"/>
            <a:miter lim="800000"/>
            <a:headEnd len="sm" w="sm" type="none"/>
            <a:tailEnd len="med" w="med" type="oval"/>
          </a:ln>
        </p:spPr>
      </p:cxnSp>
      <p:cxnSp>
        <p:nvCxnSpPr>
          <p:cNvPr id="255" name="Google Shape;255;p1"/>
          <p:cNvCxnSpPr/>
          <p:nvPr/>
        </p:nvCxnSpPr>
        <p:spPr>
          <a:xfrm flipH="1">
            <a:off x="3897355" y="6588668"/>
            <a:ext cx="28800" cy="222900"/>
          </a:xfrm>
          <a:prstGeom prst="straightConnector1">
            <a:avLst/>
          </a:prstGeom>
          <a:noFill/>
          <a:ln cap="flat" cmpd="sng" w="19050">
            <a:solidFill>
              <a:srgbClr val="00B0F0"/>
            </a:solidFill>
            <a:prstDash val="solid"/>
            <a:miter lim="800000"/>
            <a:headEnd len="sm" w="sm" type="none"/>
            <a:tailEnd len="med" w="med" type="oval"/>
          </a:ln>
        </p:spPr>
      </p:cxnSp>
      <p:cxnSp>
        <p:nvCxnSpPr>
          <p:cNvPr id="256" name="Google Shape;256;p1"/>
          <p:cNvCxnSpPr/>
          <p:nvPr/>
        </p:nvCxnSpPr>
        <p:spPr>
          <a:xfrm rot="10800000">
            <a:off x="4341144" y="7033555"/>
            <a:ext cx="76800" cy="109200"/>
          </a:xfrm>
          <a:prstGeom prst="straightConnector1">
            <a:avLst/>
          </a:prstGeom>
          <a:noFill/>
          <a:ln cap="flat" cmpd="sng" w="19050">
            <a:solidFill>
              <a:srgbClr val="00B0F0"/>
            </a:solidFill>
            <a:prstDash val="solid"/>
            <a:miter lim="800000"/>
            <a:headEnd len="sm" w="sm" type="none"/>
            <a:tailEnd len="med" w="med" type="oval"/>
          </a:ln>
        </p:spPr>
      </p:cxnSp>
      <p:sp>
        <p:nvSpPr>
          <p:cNvPr id="257" name="Google Shape;257;p1"/>
          <p:cNvSpPr/>
          <p:nvPr/>
        </p:nvSpPr>
        <p:spPr>
          <a:xfrm>
            <a:off x="4597307" y="6662122"/>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258" name="Google Shape;258;p1"/>
          <p:cNvCxnSpPr/>
          <p:nvPr/>
        </p:nvCxnSpPr>
        <p:spPr>
          <a:xfrm rot="10800000">
            <a:off x="4904087" y="7042019"/>
            <a:ext cx="41100" cy="137700"/>
          </a:xfrm>
          <a:prstGeom prst="straightConnector1">
            <a:avLst/>
          </a:prstGeom>
          <a:noFill/>
          <a:ln cap="flat" cmpd="sng" w="19050">
            <a:solidFill>
              <a:srgbClr val="FF0000"/>
            </a:solidFill>
            <a:prstDash val="solid"/>
            <a:miter lim="800000"/>
            <a:headEnd len="sm" w="sm" type="none"/>
            <a:tailEnd len="med" w="med" type="oval"/>
          </a:ln>
        </p:spPr>
      </p:cxnSp>
      <p:sp>
        <p:nvSpPr>
          <p:cNvPr id="259" name="Google Shape;259;p1"/>
          <p:cNvSpPr txBox="1"/>
          <p:nvPr/>
        </p:nvSpPr>
        <p:spPr>
          <a:xfrm>
            <a:off x="4700541" y="7176272"/>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1.3 Assessment</a:t>
            </a:r>
            <a:endParaRPr b="0" i="0" sz="600" u="none" cap="none" strike="noStrike">
              <a:solidFill>
                <a:schemeClr val="dk1"/>
              </a:solidFill>
              <a:latin typeface="Calibri"/>
              <a:ea typeface="Calibri"/>
              <a:cs typeface="Calibri"/>
              <a:sym typeface="Calibri"/>
            </a:endParaRPr>
          </a:p>
        </p:txBody>
      </p:sp>
      <p:sp>
        <p:nvSpPr>
          <p:cNvPr id="260" name="Google Shape;260;p1"/>
          <p:cNvSpPr/>
          <p:nvPr/>
        </p:nvSpPr>
        <p:spPr>
          <a:xfrm>
            <a:off x="5167850" y="6335157"/>
            <a:ext cx="928200" cy="429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sng" cap="none" strike="noStrike">
                <a:solidFill>
                  <a:schemeClr val="dk1"/>
                </a:solidFill>
                <a:latin typeface="Calibri"/>
                <a:ea typeface="Calibri"/>
                <a:cs typeface="Calibri"/>
                <a:sym typeface="Calibri"/>
              </a:rPr>
              <a:t>Long term</a:t>
            </a:r>
            <a:endParaRPr b="0" i="0" sz="600" u="none" cap="none" strike="noStrike">
              <a:solidFill>
                <a:schemeClr val="dk1"/>
              </a:solidFill>
              <a:latin typeface="Calibri"/>
              <a:ea typeface="Calibri"/>
              <a:cs typeface="Calibri"/>
              <a:sym typeface="Calibri"/>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Personal savings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Venture capital</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Share capital</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Loans</a:t>
            </a:r>
            <a:endParaRPr b="0" i="0" sz="600" u="none" cap="none" strike="noStrike">
              <a:solidFill>
                <a:schemeClr val="dk1"/>
              </a:solidFill>
              <a:latin typeface="Calibri"/>
              <a:ea typeface="Calibri"/>
              <a:cs typeface="Calibri"/>
              <a:sym typeface="Calibri"/>
            </a:endParaRPr>
          </a:p>
        </p:txBody>
      </p:sp>
      <p:sp>
        <p:nvSpPr>
          <p:cNvPr id="261" name="Google Shape;261;p1"/>
          <p:cNvSpPr/>
          <p:nvPr/>
        </p:nvSpPr>
        <p:spPr>
          <a:xfrm>
            <a:off x="5879511" y="6410974"/>
            <a:ext cx="902700" cy="205200"/>
          </a:xfrm>
          <a:prstGeom prst="rect">
            <a:avLst/>
          </a:prstGeom>
          <a:noFill/>
          <a:ln>
            <a:noFill/>
          </a:ln>
        </p:spPr>
        <p:txBody>
          <a:bodyPr anchorCtr="0" anchor="t" bIns="33025" lIns="66075" spcFirstLastPara="1" rIns="66075" wrap="square" tIns="33025">
            <a:noAutofit/>
          </a:bodyPr>
          <a:lstStyle/>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Retained profit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Crowd funding</a:t>
            </a:r>
            <a:endParaRPr b="0" i="0" sz="1000" u="none" cap="none" strike="noStrike">
              <a:solidFill>
                <a:srgbClr val="000000"/>
              </a:solidFill>
              <a:latin typeface="Arial"/>
              <a:ea typeface="Arial"/>
              <a:cs typeface="Arial"/>
              <a:sym typeface="Arial"/>
            </a:endParaRPr>
          </a:p>
        </p:txBody>
      </p:sp>
      <p:sp>
        <p:nvSpPr>
          <p:cNvPr id="262" name="Google Shape;262;p1"/>
          <p:cNvSpPr/>
          <p:nvPr/>
        </p:nvSpPr>
        <p:spPr>
          <a:xfrm>
            <a:off x="5320350" y="7439802"/>
            <a:ext cx="2155200" cy="8025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sng" cap="none" strike="noStrike">
                <a:solidFill>
                  <a:schemeClr val="dk1"/>
                </a:solidFill>
                <a:latin typeface="Calibri"/>
                <a:ea typeface="Calibri"/>
                <a:cs typeface="Calibri"/>
                <a:sym typeface="Calibri"/>
              </a:rPr>
              <a:t>Key 1.3 formula</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Revenue = price x quantity sold</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Total costs = fixed costs + variable costs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Profit = total revenue – total costs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Gross Profit = revenue – cost of goods sold</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Net profit = Gross profit – expenses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Interest % = (Total repayment – borrowed amount) ÷ borrowed amount X 100</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Break-even = fixed costs ÷ selling price – variable costs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Margin of Safety = Actual sales – break-even sales</a:t>
            </a:r>
            <a:endParaRPr b="0" i="0" sz="1000" u="none" cap="none" strike="noStrike">
              <a:solidFill>
                <a:srgbClr val="000000"/>
              </a:solidFill>
              <a:latin typeface="Arial"/>
              <a:ea typeface="Arial"/>
              <a:cs typeface="Arial"/>
              <a:sym typeface="Arial"/>
            </a:endParaRPr>
          </a:p>
        </p:txBody>
      </p:sp>
      <p:cxnSp>
        <p:nvCxnSpPr>
          <p:cNvPr id="263" name="Google Shape;263;p1"/>
          <p:cNvCxnSpPr/>
          <p:nvPr/>
        </p:nvCxnSpPr>
        <p:spPr>
          <a:xfrm rot="10800000">
            <a:off x="5527533" y="8381768"/>
            <a:ext cx="82500" cy="143700"/>
          </a:xfrm>
          <a:prstGeom prst="straightConnector1">
            <a:avLst/>
          </a:prstGeom>
          <a:noFill/>
          <a:ln cap="flat" cmpd="sng" w="19050">
            <a:solidFill>
              <a:srgbClr val="00B050"/>
            </a:solidFill>
            <a:prstDash val="solid"/>
            <a:miter lim="800000"/>
            <a:headEnd len="sm" w="sm" type="none"/>
            <a:tailEnd len="med" w="med" type="oval"/>
          </a:ln>
        </p:spPr>
      </p:cxnSp>
      <p:sp>
        <p:nvSpPr>
          <p:cNvPr id="264" name="Google Shape;264;p1"/>
          <p:cNvSpPr txBox="1"/>
          <p:nvPr/>
        </p:nvSpPr>
        <p:spPr>
          <a:xfrm>
            <a:off x="3012541" y="8541257"/>
            <a:ext cx="8268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Market mapping </a:t>
            </a:r>
            <a:r>
              <a:rPr b="0" i="0" lang="en-GB" sz="600" u="none" cap="none" strike="noStrike">
                <a:solidFill>
                  <a:schemeClr val="dk1"/>
                </a:solidFill>
                <a:latin typeface="Calibri"/>
                <a:ea typeface="Calibri"/>
                <a:cs typeface="Calibri"/>
                <a:sym typeface="Calibri"/>
              </a:rPr>
              <a:t>to identify a gap in the market and the competition</a:t>
            </a:r>
            <a:endParaRPr b="0" i="0" sz="600" u="none" cap="none" strike="noStrike">
              <a:solidFill>
                <a:schemeClr val="dk1"/>
              </a:solidFill>
              <a:latin typeface="Calibri"/>
              <a:ea typeface="Calibri"/>
              <a:cs typeface="Calibri"/>
              <a:sym typeface="Calibri"/>
            </a:endParaRPr>
          </a:p>
        </p:txBody>
      </p:sp>
      <p:sp>
        <p:nvSpPr>
          <p:cNvPr id="265" name="Google Shape;265;p1"/>
          <p:cNvSpPr/>
          <p:nvPr/>
        </p:nvSpPr>
        <p:spPr>
          <a:xfrm>
            <a:off x="1780685" y="1432718"/>
            <a:ext cx="4550400" cy="3948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266" name="Google Shape;266;p1"/>
          <p:cNvSpPr/>
          <p:nvPr/>
        </p:nvSpPr>
        <p:spPr>
          <a:xfrm flipH="1" rot="5400000">
            <a:off x="5375460" y="1397979"/>
            <a:ext cx="1726200" cy="1786200"/>
          </a:xfrm>
          <a:prstGeom prst="blockArc">
            <a:avLst>
              <a:gd fmla="val 10800000" name="adj1"/>
              <a:gd fmla="val 1572" name="adj2"/>
              <a:gd fmla="val 27649"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267" name="Google Shape;267;p1"/>
          <p:cNvSpPr/>
          <p:nvPr/>
        </p:nvSpPr>
        <p:spPr>
          <a:xfrm>
            <a:off x="5086528" y="5968330"/>
            <a:ext cx="800100" cy="205200"/>
          </a:xfrm>
          <a:prstGeom prst="rect">
            <a:avLst/>
          </a:prstGeom>
          <a:noFill/>
          <a:ln>
            <a:noFill/>
          </a:ln>
        </p:spPr>
        <p:txBody>
          <a:bodyPr anchorCtr="0" anchor="t" bIns="33025" lIns="66075" spcFirstLastPara="1" rIns="66075" wrap="square" tIns="33025">
            <a:noAutofit/>
          </a:bodyPr>
          <a:lstStyle/>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legislation</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internal reasons</a:t>
            </a:r>
            <a:endParaRPr b="0" i="0" sz="600" u="none" cap="none" strike="noStrike">
              <a:solidFill>
                <a:schemeClr val="dk1"/>
              </a:solidFill>
              <a:latin typeface="Calibri"/>
              <a:ea typeface="Calibri"/>
              <a:cs typeface="Calibri"/>
              <a:sym typeface="Calibri"/>
            </a:endParaRPr>
          </a:p>
        </p:txBody>
      </p:sp>
      <p:sp>
        <p:nvSpPr>
          <p:cNvPr id="268" name="Google Shape;268;p1"/>
          <p:cNvSpPr txBox="1"/>
          <p:nvPr/>
        </p:nvSpPr>
        <p:spPr>
          <a:xfrm>
            <a:off x="5880103" y="5105274"/>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2.1 Assessment</a:t>
            </a:r>
            <a:endParaRPr b="0" i="0" sz="600" u="none" cap="none" strike="noStrike">
              <a:solidFill>
                <a:schemeClr val="dk1"/>
              </a:solidFill>
              <a:latin typeface="Calibri"/>
              <a:ea typeface="Calibri"/>
              <a:cs typeface="Calibri"/>
              <a:sym typeface="Calibri"/>
            </a:endParaRPr>
          </a:p>
        </p:txBody>
      </p:sp>
      <p:cxnSp>
        <p:nvCxnSpPr>
          <p:cNvPr id="269" name="Google Shape;269;p1"/>
          <p:cNvCxnSpPr/>
          <p:nvPr/>
        </p:nvCxnSpPr>
        <p:spPr>
          <a:xfrm>
            <a:off x="6248383" y="5310600"/>
            <a:ext cx="227100" cy="15900"/>
          </a:xfrm>
          <a:prstGeom prst="straightConnector1">
            <a:avLst/>
          </a:prstGeom>
          <a:noFill/>
          <a:ln cap="flat" cmpd="sng" w="19050">
            <a:solidFill>
              <a:srgbClr val="FF0000"/>
            </a:solidFill>
            <a:prstDash val="solid"/>
            <a:miter lim="800000"/>
            <a:headEnd len="sm" w="sm" type="none"/>
            <a:tailEnd len="med" w="med" type="oval"/>
          </a:ln>
        </p:spPr>
      </p:cxnSp>
      <p:cxnSp>
        <p:nvCxnSpPr>
          <p:cNvPr id="270" name="Google Shape;270;p1"/>
          <p:cNvCxnSpPr/>
          <p:nvPr/>
        </p:nvCxnSpPr>
        <p:spPr>
          <a:xfrm>
            <a:off x="6248693" y="4867663"/>
            <a:ext cx="343500" cy="1200"/>
          </a:xfrm>
          <a:prstGeom prst="straightConnector1">
            <a:avLst/>
          </a:prstGeom>
          <a:noFill/>
          <a:ln cap="flat" cmpd="sng" w="19050">
            <a:solidFill>
              <a:srgbClr val="00B050"/>
            </a:solidFill>
            <a:prstDash val="solid"/>
            <a:miter lim="800000"/>
            <a:headEnd len="sm" w="sm" type="none"/>
            <a:tailEnd len="med" w="med" type="oval"/>
          </a:ln>
        </p:spPr>
      </p:cxnSp>
      <p:sp>
        <p:nvSpPr>
          <p:cNvPr id="271" name="Google Shape;271;p1"/>
          <p:cNvSpPr txBox="1"/>
          <p:nvPr/>
        </p:nvSpPr>
        <p:spPr>
          <a:xfrm>
            <a:off x="6697059" y="3646666"/>
            <a:ext cx="876600" cy="951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sng" cap="none" strike="noStrike">
                <a:solidFill>
                  <a:schemeClr val="dk1"/>
                </a:solidFill>
                <a:latin typeface="Calibri"/>
                <a:ea typeface="Calibri"/>
                <a:cs typeface="Calibri"/>
                <a:sym typeface="Calibri"/>
              </a:rPr>
              <a:t>Pricing</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Pricing strategies</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Penetration</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Premium</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Economy</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Cost-plus</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Competitor</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Psychological</a:t>
            </a:r>
            <a:endParaRPr b="0" i="0" sz="1000" u="none" cap="none" strike="noStrike">
              <a:solidFill>
                <a:srgbClr val="000000"/>
              </a:solidFill>
              <a:latin typeface="Arial"/>
              <a:ea typeface="Arial"/>
              <a:cs typeface="Arial"/>
              <a:sym typeface="Arial"/>
            </a:endParaRPr>
          </a:p>
          <a:p>
            <a:pPr indent="-63500" lvl="0" marL="635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Price skimming</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sp>
        <p:nvSpPr>
          <p:cNvPr id="272" name="Google Shape;272;p1"/>
          <p:cNvSpPr/>
          <p:nvPr/>
        </p:nvSpPr>
        <p:spPr>
          <a:xfrm>
            <a:off x="5223096" y="4066807"/>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273" name="Google Shape;273;p1"/>
          <p:cNvCxnSpPr/>
          <p:nvPr/>
        </p:nvCxnSpPr>
        <p:spPr>
          <a:xfrm>
            <a:off x="5397457" y="3991228"/>
            <a:ext cx="130200" cy="207600"/>
          </a:xfrm>
          <a:prstGeom prst="straightConnector1">
            <a:avLst/>
          </a:prstGeom>
          <a:noFill/>
          <a:ln cap="flat" cmpd="sng" w="19050">
            <a:solidFill>
              <a:srgbClr val="00B050"/>
            </a:solidFill>
            <a:prstDash val="solid"/>
            <a:miter lim="800000"/>
            <a:headEnd len="sm" w="sm" type="none"/>
            <a:tailEnd len="med" w="med" type="oval"/>
          </a:ln>
        </p:spPr>
      </p:cxnSp>
      <p:cxnSp>
        <p:nvCxnSpPr>
          <p:cNvPr id="274" name="Google Shape;274;p1"/>
          <p:cNvCxnSpPr>
            <a:stCxn id="217" idx="0"/>
          </p:cNvCxnSpPr>
          <p:nvPr/>
        </p:nvCxnSpPr>
        <p:spPr>
          <a:xfrm flipH="1" rot="10800000">
            <a:off x="5334975" y="4426922"/>
            <a:ext cx="84900" cy="138000"/>
          </a:xfrm>
          <a:prstGeom prst="straightConnector1">
            <a:avLst/>
          </a:prstGeom>
          <a:noFill/>
          <a:ln cap="flat" cmpd="sng" w="19050">
            <a:solidFill>
              <a:srgbClr val="FF0000"/>
            </a:solidFill>
            <a:prstDash val="solid"/>
            <a:miter lim="800000"/>
            <a:headEnd len="sm" w="sm" type="none"/>
            <a:tailEnd len="med" w="med" type="oval"/>
          </a:ln>
        </p:spPr>
      </p:cxnSp>
      <p:sp>
        <p:nvSpPr>
          <p:cNvPr id="275" name="Google Shape;275;p1"/>
          <p:cNvSpPr/>
          <p:nvPr/>
        </p:nvSpPr>
        <p:spPr>
          <a:xfrm>
            <a:off x="4503644" y="4091423"/>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76" name="Google Shape;276;p1"/>
          <p:cNvSpPr txBox="1"/>
          <p:nvPr/>
        </p:nvSpPr>
        <p:spPr>
          <a:xfrm>
            <a:off x="1725790" y="4233429"/>
            <a:ext cx="27618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2.3 MAKING OPERATIONAL DECISIONS</a:t>
            </a:r>
            <a:endParaRPr b="1" i="0" sz="1000" u="none" cap="none" strike="noStrike">
              <a:solidFill>
                <a:schemeClr val="dk1"/>
              </a:solidFill>
              <a:latin typeface="Gill Sans"/>
              <a:ea typeface="Gill Sans"/>
              <a:cs typeface="Gill Sans"/>
              <a:sym typeface="Gill Sans"/>
            </a:endParaRPr>
          </a:p>
        </p:txBody>
      </p:sp>
      <p:sp>
        <p:nvSpPr>
          <p:cNvPr id="277" name="Google Shape;277;p1"/>
          <p:cNvSpPr txBox="1"/>
          <p:nvPr/>
        </p:nvSpPr>
        <p:spPr>
          <a:xfrm>
            <a:off x="2281581" y="4568194"/>
            <a:ext cx="1156200" cy="653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Procurement: </a:t>
            </a:r>
            <a:r>
              <a:rPr b="0" i="0" lang="en-GB" sz="600" u="none" cap="none" strike="noStrike">
                <a:solidFill>
                  <a:schemeClr val="dk1"/>
                </a:solidFill>
                <a:latin typeface="Calibri"/>
                <a:ea typeface="Calibri"/>
                <a:cs typeface="Calibri"/>
                <a:sym typeface="Calibri"/>
              </a:rPr>
              <a:t>working with suppliers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quality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delivery (cost, speed, reliability)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availability</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cost</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trust</a:t>
            </a:r>
            <a:endParaRPr b="0" i="0" sz="600" u="none" cap="none" strike="noStrike">
              <a:solidFill>
                <a:schemeClr val="dk1"/>
              </a:solidFill>
              <a:latin typeface="Calibri"/>
              <a:ea typeface="Calibri"/>
              <a:cs typeface="Calibri"/>
              <a:sym typeface="Calibri"/>
            </a:endParaRPr>
          </a:p>
        </p:txBody>
      </p:sp>
      <p:sp>
        <p:nvSpPr>
          <p:cNvPr id="278" name="Google Shape;278;p1"/>
          <p:cNvSpPr txBox="1"/>
          <p:nvPr/>
        </p:nvSpPr>
        <p:spPr>
          <a:xfrm>
            <a:off x="1767660" y="4600493"/>
            <a:ext cx="6954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Quality control </a:t>
            </a:r>
            <a:r>
              <a:rPr b="0" i="0" lang="en-GB" sz="600" u="none" cap="none" strike="noStrike">
                <a:solidFill>
                  <a:schemeClr val="dk1"/>
                </a:solidFill>
                <a:latin typeface="Calibri"/>
                <a:ea typeface="Calibri"/>
                <a:cs typeface="Calibri"/>
                <a:sym typeface="Calibri"/>
              </a:rPr>
              <a:t>and</a:t>
            </a:r>
            <a:r>
              <a:rPr b="1" i="0" lang="en-GB" sz="600" u="none" cap="none" strike="noStrike">
                <a:solidFill>
                  <a:schemeClr val="dk1"/>
                </a:solidFill>
                <a:latin typeface="Calibri"/>
                <a:ea typeface="Calibri"/>
                <a:cs typeface="Calibri"/>
                <a:sym typeface="Calibri"/>
              </a:rPr>
              <a:t> quality assurance</a:t>
            </a:r>
            <a:endParaRPr b="1" i="0" sz="600" u="none" cap="none" strike="noStrike">
              <a:solidFill>
                <a:schemeClr val="dk1"/>
              </a:solidFill>
              <a:latin typeface="Calibri"/>
              <a:ea typeface="Calibri"/>
              <a:cs typeface="Calibri"/>
              <a:sym typeface="Calibri"/>
            </a:endParaRPr>
          </a:p>
        </p:txBody>
      </p:sp>
      <p:sp>
        <p:nvSpPr>
          <p:cNvPr id="279" name="Google Shape;279;p1"/>
          <p:cNvSpPr/>
          <p:nvPr/>
        </p:nvSpPr>
        <p:spPr>
          <a:xfrm>
            <a:off x="1628719" y="4047629"/>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80" name="Google Shape;280;p1"/>
          <p:cNvSpPr/>
          <p:nvPr/>
        </p:nvSpPr>
        <p:spPr>
          <a:xfrm rot="-5204390">
            <a:off x="1093995" y="2908392"/>
            <a:ext cx="1281875" cy="1450155"/>
          </a:xfrm>
          <a:prstGeom prst="rect">
            <a:avLst/>
          </a:prstGeom>
          <a:noFill/>
          <a:ln>
            <a:noFill/>
          </a:ln>
        </p:spPr>
        <p:txBody>
          <a:bodyPr anchorCtr="0" anchor="ctr" bIns="66075" lIns="66075" spcFirstLastPara="1" rIns="66075" wrap="square" tIns="66075">
            <a:noAutofit/>
          </a:bodyPr>
          <a:lstStyle/>
          <a:p>
            <a:pPr indent="0" lvl="0" marL="0" rtl="0" algn="l">
              <a:spcBef>
                <a:spcPts val="0"/>
              </a:spcBef>
              <a:spcAft>
                <a:spcPts val="0"/>
              </a:spcAft>
              <a:buNone/>
            </a:pPr>
            <a:r>
              <a:t/>
            </a:r>
            <a:endParaRPr/>
          </a:p>
        </p:txBody>
      </p:sp>
      <p:sp>
        <p:nvSpPr>
          <p:cNvPr id="281" name="Google Shape;281;p1"/>
          <p:cNvSpPr/>
          <p:nvPr/>
        </p:nvSpPr>
        <p:spPr>
          <a:xfrm>
            <a:off x="1696662" y="2752123"/>
            <a:ext cx="58200" cy="4251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282" name="Google Shape;282;p1"/>
          <p:cNvCxnSpPr/>
          <p:nvPr/>
        </p:nvCxnSpPr>
        <p:spPr>
          <a:xfrm flipH="1" rot="10800000">
            <a:off x="1734897" y="4426922"/>
            <a:ext cx="84900" cy="138000"/>
          </a:xfrm>
          <a:prstGeom prst="straightConnector1">
            <a:avLst/>
          </a:prstGeom>
          <a:noFill/>
          <a:ln cap="flat" cmpd="sng" w="19050">
            <a:solidFill>
              <a:srgbClr val="FF0000"/>
            </a:solidFill>
            <a:prstDash val="solid"/>
            <a:miter lim="800000"/>
            <a:headEnd len="sm" w="sm" type="none"/>
            <a:tailEnd len="med" w="med" type="oval"/>
          </a:ln>
        </p:spPr>
      </p:cxnSp>
      <p:sp>
        <p:nvSpPr>
          <p:cNvPr id="283" name="Google Shape;283;p1"/>
          <p:cNvSpPr txBox="1"/>
          <p:nvPr/>
        </p:nvSpPr>
        <p:spPr>
          <a:xfrm>
            <a:off x="1369348" y="4554687"/>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2.3 Assessment</a:t>
            </a:r>
            <a:endParaRPr b="0" i="0" sz="600" u="none" cap="none" strike="noStrike">
              <a:solidFill>
                <a:schemeClr val="dk1"/>
              </a:solidFill>
              <a:latin typeface="Calibri"/>
              <a:ea typeface="Calibri"/>
              <a:cs typeface="Calibri"/>
              <a:sym typeface="Calibri"/>
            </a:endParaRPr>
          </a:p>
        </p:txBody>
      </p:sp>
      <p:cxnSp>
        <p:nvCxnSpPr>
          <p:cNvPr id="284" name="Google Shape;284;p1"/>
          <p:cNvCxnSpPr/>
          <p:nvPr/>
        </p:nvCxnSpPr>
        <p:spPr>
          <a:xfrm>
            <a:off x="1218579" y="2752123"/>
            <a:ext cx="224700" cy="135900"/>
          </a:xfrm>
          <a:prstGeom prst="straightConnector1">
            <a:avLst/>
          </a:prstGeom>
          <a:noFill/>
          <a:ln cap="flat" cmpd="sng" w="19050">
            <a:solidFill>
              <a:srgbClr val="FF0000"/>
            </a:solidFill>
            <a:prstDash val="solid"/>
            <a:miter lim="800000"/>
            <a:headEnd len="sm" w="sm" type="none"/>
            <a:tailEnd len="med" w="med" type="oval"/>
          </a:ln>
        </p:spPr>
      </p:cxnSp>
      <p:sp>
        <p:nvSpPr>
          <p:cNvPr id="285" name="Google Shape;285;p1"/>
          <p:cNvSpPr txBox="1"/>
          <p:nvPr/>
        </p:nvSpPr>
        <p:spPr>
          <a:xfrm>
            <a:off x="949973" y="2566365"/>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2.4 Assessment</a:t>
            </a:r>
            <a:endParaRPr b="0" i="0" sz="600" u="none" cap="none" strike="noStrike">
              <a:solidFill>
                <a:schemeClr val="dk1"/>
              </a:solidFill>
              <a:latin typeface="Calibri"/>
              <a:ea typeface="Calibri"/>
              <a:cs typeface="Calibri"/>
              <a:sym typeface="Calibri"/>
            </a:endParaRPr>
          </a:p>
        </p:txBody>
      </p:sp>
      <p:cxnSp>
        <p:nvCxnSpPr>
          <p:cNvPr id="286" name="Google Shape;286;p1"/>
          <p:cNvCxnSpPr/>
          <p:nvPr/>
        </p:nvCxnSpPr>
        <p:spPr>
          <a:xfrm rot="10800000">
            <a:off x="6764211" y="2864524"/>
            <a:ext cx="126600" cy="203400"/>
          </a:xfrm>
          <a:prstGeom prst="straightConnector1">
            <a:avLst/>
          </a:prstGeom>
          <a:noFill/>
          <a:ln cap="flat" cmpd="sng" w="19050">
            <a:solidFill>
              <a:srgbClr val="00B0F0"/>
            </a:solidFill>
            <a:prstDash val="solid"/>
            <a:miter lim="800000"/>
            <a:headEnd len="sm" w="sm" type="none"/>
            <a:tailEnd len="med" w="med" type="oval"/>
          </a:ln>
        </p:spPr>
      </p:cxnSp>
      <p:sp>
        <p:nvSpPr>
          <p:cNvPr id="287" name="Google Shape;287;p1"/>
          <p:cNvSpPr txBox="1"/>
          <p:nvPr/>
        </p:nvSpPr>
        <p:spPr>
          <a:xfrm>
            <a:off x="5697867" y="1906800"/>
            <a:ext cx="856500" cy="653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The importance of </a:t>
            </a:r>
            <a:r>
              <a:rPr b="1" i="0" lang="en-GB" sz="600" u="none" cap="none" strike="noStrike">
                <a:solidFill>
                  <a:schemeClr val="dk1"/>
                </a:solidFill>
                <a:latin typeface="Calibri"/>
                <a:ea typeface="Calibri"/>
                <a:cs typeface="Calibri"/>
                <a:sym typeface="Calibri"/>
              </a:rPr>
              <a:t>motivatio</a:t>
            </a:r>
            <a:r>
              <a:rPr b="0" i="0" lang="en-GB" sz="600" u="none" cap="none" strike="noStrike">
                <a:solidFill>
                  <a:schemeClr val="dk1"/>
                </a:solidFill>
                <a:latin typeface="Calibri"/>
                <a:ea typeface="Calibri"/>
                <a:cs typeface="Calibri"/>
                <a:sym typeface="Calibri"/>
              </a:rPr>
              <a:t>n in the workplace</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attracting employees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retaining employees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productivity.</a:t>
            </a:r>
            <a:endParaRPr b="0" i="0" sz="600" u="none" cap="none" strike="noStrike">
              <a:solidFill>
                <a:schemeClr val="dk1"/>
              </a:solidFill>
              <a:latin typeface="Calibri"/>
              <a:ea typeface="Calibri"/>
              <a:cs typeface="Calibri"/>
              <a:sym typeface="Calibri"/>
            </a:endParaRPr>
          </a:p>
        </p:txBody>
      </p:sp>
      <p:sp>
        <p:nvSpPr>
          <p:cNvPr id="288" name="Google Shape;288;p1"/>
          <p:cNvSpPr txBox="1"/>
          <p:nvPr/>
        </p:nvSpPr>
        <p:spPr>
          <a:xfrm>
            <a:off x="6295925" y="951921"/>
            <a:ext cx="1159200" cy="951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How </a:t>
            </a:r>
            <a:r>
              <a:rPr b="1" i="0" lang="en-GB" sz="600" u="none" cap="none" strike="noStrike">
                <a:solidFill>
                  <a:schemeClr val="dk1"/>
                </a:solidFill>
                <a:latin typeface="Calibri"/>
                <a:ea typeface="Calibri"/>
                <a:cs typeface="Calibri"/>
                <a:sym typeface="Calibri"/>
              </a:rPr>
              <a:t>businesses motivate employees:</a:t>
            </a:r>
            <a:endParaRPr b="1"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financial methods: </a:t>
            </a:r>
            <a:endParaRPr b="0" i="0" sz="1000" u="none" cap="none" strike="noStrike">
              <a:solidFill>
                <a:srgbClr val="000000"/>
              </a:solidFill>
              <a:latin typeface="Arial"/>
              <a:ea typeface="Arial"/>
              <a:cs typeface="Arial"/>
              <a:sym typeface="Arial"/>
            </a:endParaRPr>
          </a:p>
          <a:p>
            <a:pPr indent="-127000" lvl="1" marL="2540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remuneration</a:t>
            </a:r>
            <a:endParaRPr b="0" i="0" sz="600" u="none" cap="none" strike="noStrike">
              <a:solidFill>
                <a:schemeClr val="dk1"/>
              </a:solidFill>
              <a:latin typeface="Calibri"/>
              <a:ea typeface="Calibri"/>
              <a:cs typeface="Calibri"/>
              <a:sym typeface="Calibri"/>
            </a:endParaRPr>
          </a:p>
          <a:p>
            <a:pPr indent="-127000" lvl="1" marL="2540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bonus</a:t>
            </a:r>
            <a:endParaRPr b="0" i="0" sz="600" u="none" cap="none" strike="noStrike">
              <a:solidFill>
                <a:schemeClr val="dk1"/>
              </a:solidFill>
              <a:latin typeface="Calibri"/>
              <a:ea typeface="Calibri"/>
              <a:cs typeface="Calibri"/>
              <a:sym typeface="Calibri"/>
            </a:endParaRPr>
          </a:p>
          <a:p>
            <a:pPr indent="-127000" lvl="1" marL="2540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commission</a:t>
            </a:r>
            <a:endParaRPr b="0" i="0" sz="600" u="none" cap="none" strike="noStrike">
              <a:solidFill>
                <a:schemeClr val="dk1"/>
              </a:solidFill>
              <a:latin typeface="Calibri"/>
              <a:ea typeface="Calibri"/>
              <a:cs typeface="Calibri"/>
              <a:sym typeface="Calibri"/>
            </a:endParaRPr>
          </a:p>
          <a:p>
            <a:pPr indent="-127000" lvl="1" marL="2540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promotion</a:t>
            </a:r>
            <a:endParaRPr b="0" i="0" sz="600" u="none" cap="none" strike="noStrike">
              <a:solidFill>
                <a:schemeClr val="dk1"/>
              </a:solidFill>
              <a:latin typeface="Calibri"/>
              <a:ea typeface="Calibri"/>
              <a:cs typeface="Calibri"/>
              <a:sym typeface="Calibri"/>
            </a:endParaRPr>
          </a:p>
          <a:p>
            <a:pPr indent="-127000" lvl="1" marL="2540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fringe benefits</a:t>
            </a:r>
            <a:endParaRPr b="0" i="0" sz="1000" u="none" cap="none" strike="noStrike">
              <a:solidFill>
                <a:srgbClr val="000000"/>
              </a:solidFill>
              <a:latin typeface="Arial"/>
              <a:ea typeface="Arial"/>
              <a:cs typeface="Arial"/>
              <a:sym typeface="Arial"/>
            </a:endParaRPr>
          </a:p>
          <a:p>
            <a:pPr indent="-127000" lvl="0" marL="127000" marR="0" rtl="0" algn="l">
              <a:lnSpc>
                <a:spcPct val="100000"/>
              </a:lnSpc>
              <a:spcBef>
                <a:spcPts val="0"/>
              </a:spcBef>
              <a:spcAft>
                <a:spcPts val="0"/>
              </a:spcAft>
              <a:buClr>
                <a:schemeClr val="dk1"/>
              </a:buClr>
              <a:buSzPts val="600"/>
              <a:buFont typeface="Arial"/>
              <a:buChar char="•"/>
            </a:pPr>
            <a:r>
              <a:rPr b="0" i="0" lang="en-GB" sz="600" u="none" cap="none" strike="noStrike">
                <a:solidFill>
                  <a:schemeClr val="dk1"/>
                </a:solidFill>
                <a:latin typeface="Calibri"/>
                <a:ea typeface="Calibri"/>
                <a:cs typeface="Calibri"/>
                <a:sym typeface="Calibri"/>
              </a:rPr>
              <a:t>non-financial methods: </a:t>
            </a:r>
            <a:endParaRPr b="0" i="0" sz="1000" u="none" cap="none" strike="noStrike">
              <a:solidFill>
                <a:srgbClr val="000000"/>
              </a:solidFill>
              <a:latin typeface="Arial"/>
              <a:ea typeface="Arial"/>
              <a:cs typeface="Arial"/>
              <a:sym typeface="Arial"/>
            </a:endParaRPr>
          </a:p>
          <a:p>
            <a:pPr indent="-139700" lvl="0" marL="2667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job rotation</a:t>
            </a:r>
            <a:endParaRPr b="0" i="0" sz="1000" u="none" cap="none" strike="noStrike">
              <a:solidFill>
                <a:srgbClr val="000000"/>
              </a:solidFill>
              <a:latin typeface="Arial"/>
              <a:ea typeface="Arial"/>
              <a:cs typeface="Arial"/>
              <a:sym typeface="Arial"/>
            </a:endParaRPr>
          </a:p>
          <a:p>
            <a:pPr indent="-139700" lvl="0" marL="2667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job enrichment</a:t>
            </a:r>
            <a:endParaRPr b="0" i="0" sz="1000" u="none" cap="none" strike="noStrike">
              <a:solidFill>
                <a:srgbClr val="000000"/>
              </a:solidFill>
              <a:latin typeface="Arial"/>
              <a:ea typeface="Arial"/>
              <a:cs typeface="Arial"/>
              <a:sym typeface="Arial"/>
            </a:endParaRPr>
          </a:p>
          <a:p>
            <a:pPr indent="-139700" lvl="0" marL="266700" marR="0" rtl="0" algn="l">
              <a:lnSpc>
                <a:spcPct val="100000"/>
              </a:lnSpc>
              <a:spcBef>
                <a:spcPts val="0"/>
              </a:spcBef>
              <a:spcAft>
                <a:spcPts val="0"/>
              </a:spcAft>
              <a:buClr>
                <a:schemeClr val="dk1"/>
              </a:buClr>
              <a:buSzPts val="600"/>
              <a:buFont typeface="Courier New"/>
              <a:buChar char="o"/>
            </a:pPr>
            <a:r>
              <a:rPr b="0" i="0" lang="en-GB" sz="600" u="none" cap="none" strike="noStrike">
                <a:solidFill>
                  <a:schemeClr val="dk1"/>
                </a:solidFill>
                <a:latin typeface="Calibri"/>
                <a:ea typeface="Calibri"/>
                <a:cs typeface="Calibri"/>
                <a:sym typeface="Calibri"/>
              </a:rPr>
              <a:t>autonomy</a:t>
            </a:r>
            <a:endParaRPr b="0" i="0" sz="600" u="none" cap="none" strike="noStrike">
              <a:solidFill>
                <a:schemeClr val="dk1"/>
              </a:solidFill>
              <a:latin typeface="Calibri"/>
              <a:ea typeface="Calibri"/>
              <a:cs typeface="Calibri"/>
              <a:sym typeface="Calibri"/>
            </a:endParaRPr>
          </a:p>
        </p:txBody>
      </p:sp>
      <p:cxnSp>
        <p:nvCxnSpPr>
          <p:cNvPr id="289" name="Google Shape;289;p1"/>
          <p:cNvCxnSpPr/>
          <p:nvPr/>
        </p:nvCxnSpPr>
        <p:spPr>
          <a:xfrm flipH="1">
            <a:off x="7000295" y="1827460"/>
            <a:ext cx="104100" cy="227400"/>
          </a:xfrm>
          <a:prstGeom prst="straightConnector1">
            <a:avLst/>
          </a:prstGeom>
          <a:noFill/>
          <a:ln cap="flat" cmpd="sng" w="19050">
            <a:solidFill>
              <a:srgbClr val="00B0F0"/>
            </a:solidFill>
            <a:prstDash val="solid"/>
            <a:miter lim="800000"/>
            <a:headEnd len="sm" w="sm" type="none"/>
            <a:tailEnd len="med" w="med" type="oval"/>
          </a:ln>
        </p:spPr>
      </p:cxnSp>
      <p:sp>
        <p:nvSpPr>
          <p:cNvPr id="290" name="Google Shape;290;p1"/>
          <p:cNvSpPr/>
          <p:nvPr/>
        </p:nvSpPr>
        <p:spPr>
          <a:xfrm>
            <a:off x="983622" y="1432756"/>
            <a:ext cx="4550400" cy="3948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cxnSp>
        <p:nvCxnSpPr>
          <p:cNvPr id="291" name="Google Shape;291;p1"/>
          <p:cNvCxnSpPr/>
          <p:nvPr/>
        </p:nvCxnSpPr>
        <p:spPr>
          <a:xfrm>
            <a:off x="6248383" y="1364778"/>
            <a:ext cx="66600" cy="135900"/>
          </a:xfrm>
          <a:prstGeom prst="straightConnector1">
            <a:avLst/>
          </a:prstGeom>
          <a:noFill/>
          <a:ln cap="flat" cmpd="sng" w="19050">
            <a:solidFill>
              <a:srgbClr val="FF0000"/>
            </a:solidFill>
            <a:prstDash val="solid"/>
            <a:miter lim="800000"/>
            <a:headEnd len="sm" w="sm" type="none"/>
            <a:tailEnd len="med" w="med" type="oval"/>
          </a:ln>
        </p:spPr>
      </p:cxnSp>
      <p:sp>
        <p:nvSpPr>
          <p:cNvPr id="292" name="Google Shape;292;p1"/>
          <p:cNvSpPr txBox="1"/>
          <p:nvPr/>
        </p:nvSpPr>
        <p:spPr>
          <a:xfrm>
            <a:off x="5979409" y="1195304"/>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2.5 Assessment</a:t>
            </a:r>
            <a:endParaRPr b="0" i="0" sz="600" u="none" cap="none" strike="noStrike">
              <a:solidFill>
                <a:schemeClr val="dk1"/>
              </a:solidFill>
              <a:latin typeface="Calibri"/>
              <a:ea typeface="Calibri"/>
              <a:cs typeface="Calibri"/>
              <a:sym typeface="Calibri"/>
            </a:endParaRPr>
          </a:p>
        </p:txBody>
      </p:sp>
      <p:sp>
        <p:nvSpPr>
          <p:cNvPr id="293" name="Google Shape;293;p1"/>
          <p:cNvSpPr/>
          <p:nvPr/>
        </p:nvSpPr>
        <p:spPr>
          <a:xfrm>
            <a:off x="6114062" y="1427904"/>
            <a:ext cx="58200" cy="4251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294" name="Google Shape;294;p1"/>
          <p:cNvSpPr txBox="1"/>
          <p:nvPr/>
        </p:nvSpPr>
        <p:spPr>
          <a:xfrm>
            <a:off x="1330923" y="1533141"/>
            <a:ext cx="47460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REVISION OF THEME 1 &amp; 2 CONCEPTS AND EXAM TECHNIQUE</a:t>
            </a:r>
            <a:endParaRPr b="1" i="0" sz="1000" u="none" cap="none" strike="noStrike">
              <a:solidFill>
                <a:schemeClr val="dk1"/>
              </a:solidFill>
              <a:latin typeface="Gill Sans"/>
              <a:ea typeface="Gill Sans"/>
              <a:cs typeface="Gill Sans"/>
              <a:sym typeface="Gill Sans"/>
            </a:endParaRPr>
          </a:p>
        </p:txBody>
      </p:sp>
      <p:sp>
        <p:nvSpPr>
          <p:cNvPr id="295" name="Google Shape;295;p1"/>
          <p:cNvSpPr txBox="1"/>
          <p:nvPr/>
        </p:nvSpPr>
        <p:spPr>
          <a:xfrm>
            <a:off x="5189036" y="798297"/>
            <a:ext cx="9198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Calculate - 2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No marks for formula. Formula are not given; you must learn them.</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If a decimal answer, round to 2 decimal places if needed.</a:t>
            </a:r>
            <a:endParaRPr b="0" i="0" sz="600" u="none" cap="none" strike="noStrike">
              <a:solidFill>
                <a:schemeClr val="dk1"/>
              </a:solidFill>
              <a:latin typeface="Calibri"/>
              <a:ea typeface="Calibri"/>
              <a:cs typeface="Calibri"/>
              <a:sym typeface="Calibri"/>
            </a:endParaRPr>
          </a:p>
        </p:txBody>
      </p:sp>
      <p:sp>
        <p:nvSpPr>
          <p:cNvPr id="296" name="Google Shape;296;p1"/>
          <p:cNvSpPr txBox="1"/>
          <p:nvPr/>
        </p:nvSpPr>
        <p:spPr>
          <a:xfrm>
            <a:off x="4262684" y="1827498"/>
            <a:ext cx="15708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Outline - 2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One benefit/ impact/ method with one linked strand of development. Written in context.</a:t>
            </a:r>
            <a:endParaRPr b="0" i="0" sz="1000" u="none" cap="none" strike="noStrike">
              <a:solidFill>
                <a:srgbClr val="000000"/>
              </a:solidFill>
              <a:latin typeface="Arial"/>
              <a:ea typeface="Arial"/>
              <a:cs typeface="Arial"/>
              <a:sym typeface="Arial"/>
            </a:endParaRPr>
          </a:p>
        </p:txBody>
      </p:sp>
      <p:cxnSp>
        <p:nvCxnSpPr>
          <p:cNvPr id="297" name="Google Shape;297;p1"/>
          <p:cNvCxnSpPr/>
          <p:nvPr/>
        </p:nvCxnSpPr>
        <p:spPr>
          <a:xfrm>
            <a:off x="5846752" y="1334980"/>
            <a:ext cx="66600" cy="135900"/>
          </a:xfrm>
          <a:prstGeom prst="straightConnector1">
            <a:avLst/>
          </a:prstGeom>
          <a:noFill/>
          <a:ln cap="flat" cmpd="sng" w="19050">
            <a:solidFill>
              <a:srgbClr val="FF0000"/>
            </a:solidFill>
            <a:prstDash val="solid"/>
            <a:miter lim="800000"/>
            <a:headEnd len="sm" w="sm" type="none"/>
            <a:tailEnd len="med" w="med" type="oval"/>
          </a:ln>
        </p:spPr>
      </p:cxnSp>
      <p:cxnSp>
        <p:nvCxnSpPr>
          <p:cNvPr id="298" name="Google Shape;298;p1"/>
          <p:cNvCxnSpPr/>
          <p:nvPr/>
        </p:nvCxnSpPr>
        <p:spPr>
          <a:xfrm flipH="1" rot="10800000">
            <a:off x="4928929" y="1794687"/>
            <a:ext cx="179400" cy="109200"/>
          </a:xfrm>
          <a:prstGeom prst="straightConnector1">
            <a:avLst/>
          </a:prstGeom>
          <a:noFill/>
          <a:ln cap="flat" cmpd="sng" w="19050">
            <a:solidFill>
              <a:srgbClr val="FF0000"/>
            </a:solidFill>
            <a:prstDash val="solid"/>
            <a:miter lim="800000"/>
            <a:headEnd len="sm" w="sm" type="none"/>
            <a:tailEnd len="med" w="med" type="oval"/>
          </a:ln>
        </p:spPr>
      </p:cxnSp>
      <p:sp>
        <p:nvSpPr>
          <p:cNvPr id="299" name="Google Shape;299;p1"/>
          <p:cNvSpPr txBox="1"/>
          <p:nvPr/>
        </p:nvSpPr>
        <p:spPr>
          <a:xfrm>
            <a:off x="4488010" y="798297"/>
            <a:ext cx="7746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Explain - 3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ONE benefit/ impact/ method and then two linked strands of development.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cxnSp>
        <p:nvCxnSpPr>
          <p:cNvPr id="300" name="Google Shape;300;p1"/>
          <p:cNvCxnSpPr/>
          <p:nvPr/>
        </p:nvCxnSpPr>
        <p:spPr>
          <a:xfrm>
            <a:off x="5021380" y="1325720"/>
            <a:ext cx="66600" cy="135900"/>
          </a:xfrm>
          <a:prstGeom prst="straightConnector1">
            <a:avLst/>
          </a:prstGeom>
          <a:noFill/>
          <a:ln cap="flat" cmpd="sng" w="19050">
            <a:solidFill>
              <a:srgbClr val="FF0000"/>
            </a:solidFill>
            <a:prstDash val="solid"/>
            <a:miter lim="800000"/>
            <a:headEnd len="sm" w="sm" type="none"/>
            <a:tailEnd len="med" w="med" type="oval"/>
          </a:ln>
        </p:spPr>
      </p:cxnSp>
      <p:sp>
        <p:nvSpPr>
          <p:cNvPr id="301" name="Google Shape;301;p1"/>
          <p:cNvSpPr txBox="1"/>
          <p:nvPr/>
        </p:nvSpPr>
        <p:spPr>
          <a:xfrm>
            <a:off x="3106720" y="1841209"/>
            <a:ext cx="12351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Analyse - 6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Use context and AJIM.  An extended explain question. 5 linked strands of development.</a:t>
            </a:r>
            <a:endParaRPr b="0" i="0" sz="600" u="none" cap="none" strike="noStrike">
              <a:solidFill>
                <a:schemeClr val="dk1"/>
              </a:solidFill>
              <a:latin typeface="Calibri"/>
              <a:ea typeface="Calibri"/>
              <a:cs typeface="Calibri"/>
              <a:sym typeface="Calibri"/>
            </a:endParaRPr>
          </a:p>
        </p:txBody>
      </p:sp>
      <p:cxnSp>
        <p:nvCxnSpPr>
          <p:cNvPr id="302" name="Google Shape;302;p1"/>
          <p:cNvCxnSpPr/>
          <p:nvPr/>
        </p:nvCxnSpPr>
        <p:spPr>
          <a:xfrm flipH="1" rot="10800000">
            <a:off x="3961297" y="1789098"/>
            <a:ext cx="179400" cy="109200"/>
          </a:xfrm>
          <a:prstGeom prst="straightConnector1">
            <a:avLst/>
          </a:prstGeom>
          <a:noFill/>
          <a:ln cap="flat" cmpd="sng" w="19050">
            <a:solidFill>
              <a:srgbClr val="FF0000"/>
            </a:solidFill>
            <a:prstDash val="solid"/>
            <a:miter lim="800000"/>
            <a:headEnd len="sm" w="sm" type="none"/>
            <a:tailEnd len="med" w="med" type="oval"/>
          </a:ln>
        </p:spPr>
      </p:cxnSp>
      <p:sp>
        <p:nvSpPr>
          <p:cNvPr id="303" name="Google Shape;303;p1"/>
          <p:cNvSpPr txBox="1"/>
          <p:nvPr/>
        </p:nvSpPr>
        <p:spPr>
          <a:xfrm>
            <a:off x="3225015" y="694534"/>
            <a:ext cx="1235100" cy="728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Discuss - 6 Marks</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5 linked strands of development</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Can provide one or two impacts/benefits/reasons/ drawbacks and then 5 linked strands of development in total (e.g. 3 strands for one impact and 2 strands for the other)</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Does not require any evaluation.</a:t>
            </a:r>
            <a:endParaRPr b="0" i="0" sz="600" u="none" cap="none" strike="noStrike">
              <a:solidFill>
                <a:schemeClr val="dk1"/>
              </a:solidFill>
              <a:latin typeface="Calibri"/>
              <a:ea typeface="Calibri"/>
              <a:cs typeface="Calibri"/>
              <a:sym typeface="Calibri"/>
            </a:endParaRPr>
          </a:p>
        </p:txBody>
      </p:sp>
      <p:sp>
        <p:nvSpPr>
          <p:cNvPr id="304" name="Google Shape;304;p1"/>
          <p:cNvSpPr txBox="1"/>
          <p:nvPr/>
        </p:nvSpPr>
        <p:spPr>
          <a:xfrm>
            <a:off x="1248966" y="463459"/>
            <a:ext cx="2084700" cy="951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Justify - 9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You will be given two choices/options. You can access full marks by just talking about one choice but to access top marks your answer must be balanced, have application and a conclusion.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Use business context and 5 linked strands of development.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a:t>
            </a:r>
            <a:r>
              <a:rPr b="0" baseline="30000" i="0" lang="en-GB" sz="600" u="none" cap="none" strike="noStrike">
                <a:solidFill>
                  <a:schemeClr val="dk1"/>
                </a:solidFill>
                <a:latin typeface="Calibri"/>
                <a:ea typeface="Calibri"/>
                <a:cs typeface="Calibri"/>
                <a:sym typeface="Calibri"/>
              </a:rPr>
              <a:t>st</a:t>
            </a:r>
            <a:r>
              <a:rPr b="0" i="0" lang="en-GB" sz="600" u="none" cap="none" strike="noStrike">
                <a:solidFill>
                  <a:schemeClr val="dk1"/>
                </a:solidFill>
                <a:latin typeface="Calibri"/>
                <a:ea typeface="Calibri"/>
                <a:cs typeface="Calibri"/>
                <a:sym typeface="Calibri"/>
              </a:rPr>
              <a:t> paragraph: give a judgement e.g. advantages </a:t>
            </a:r>
            <a:r>
              <a:rPr b="0" i="0" lang="en-GB" sz="600" u="sng" cap="none" strike="noStrike">
                <a:solidFill>
                  <a:schemeClr val="dk1"/>
                </a:solidFill>
                <a:latin typeface="Calibri"/>
                <a:ea typeface="Calibri"/>
                <a:cs typeface="Calibri"/>
                <a:sym typeface="Calibri"/>
              </a:rPr>
              <a:t>and</a:t>
            </a:r>
            <a:r>
              <a:rPr b="0" i="0" lang="en-GB" sz="600" u="none" cap="none" strike="noStrike">
                <a:solidFill>
                  <a:schemeClr val="dk1"/>
                </a:solidFill>
                <a:latin typeface="Calibri"/>
                <a:ea typeface="Calibri"/>
                <a:cs typeface="Calibri"/>
                <a:sym typeface="Calibri"/>
              </a:rPr>
              <a:t> 2 reasons why.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a:t>
            </a:r>
            <a:r>
              <a:rPr b="0" baseline="30000" i="0" lang="en-GB" sz="600" u="none" cap="none" strike="noStrike">
                <a:solidFill>
                  <a:schemeClr val="dk1"/>
                </a:solidFill>
                <a:latin typeface="Calibri"/>
                <a:ea typeface="Calibri"/>
                <a:cs typeface="Calibri"/>
                <a:sym typeface="Calibri"/>
              </a:rPr>
              <a:t>nd</a:t>
            </a:r>
            <a:r>
              <a:rPr b="0" i="0" lang="en-GB" sz="600" u="none" cap="none" strike="noStrike">
                <a:solidFill>
                  <a:schemeClr val="dk1"/>
                </a:solidFill>
                <a:latin typeface="Calibri"/>
                <a:ea typeface="Calibri"/>
                <a:cs typeface="Calibri"/>
                <a:sym typeface="Calibri"/>
              </a:rPr>
              <a:t> paragraph: give an opposing judgement to the chosen option (not of the other option) e.g. disadvantages </a:t>
            </a:r>
            <a:r>
              <a:rPr b="0" i="0" lang="en-GB" sz="600" u="sng" cap="none" strike="noStrike">
                <a:solidFill>
                  <a:schemeClr val="dk1"/>
                </a:solidFill>
                <a:latin typeface="Calibri"/>
                <a:ea typeface="Calibri"/>
                <a:cs typeface="Calibri"/>
                <a:sym typeface="Calibri"/>
              </a:rPr>
              <a:t>and</a:t>
            </a:r>
            <a:r>
              <a:rPr b="0" i="0" lang="en-GB" sz="600" u="none" cap="none" strike="noStrike">
                <a:solidFill>
                  <a:schemeClr val="dk1"/>
                </a:solidFill>
                <a:latin typeface="Calibri"/>
                <a:ea typeface="Calibri"/>
                <a:cs typeface="Calibri"/>
                <a:sym typeface="Calibri"/>
              </a:rPr>
              <a:t> 2 reasons why.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3</a:t>
            </a:r>
            <a:r>
              <a:rPr b="0" baseline="30000" i="0" lang="en-GB" sz="600" u="none" cap="none" strike="noStrike">
                <a:solidFill>
                  <a:schemeClr val="dk1"/>
                </a:solidFill>
                <a:latin typeface="Calibri"/>
                <a:ea typeface="Calibri"/>
                <a:cs typeface="Calibri"/>
                <a:sym typeface="Calibri"/>
              </a:rPr>
              <a:t>rd</a:t>
            </a:r>
            <a:r>
              <a:rPr b="0" i="0" lang="en-GB" sz="600" u="none" cap="none" strike="noStrike">
                <a:solidFill>
                  <a:schemeClr val="dk1"/>
                </a:solidFill>
                <a:latin typeface="Calibri"/>
                <a:ea typeface="Calibri"/>
                <a:cs typeface="Calibri"/>
                <a:sym typeface="Calibri"/>
              </a:rPr>
              <a:t> paragraph: conclusion but… it depends on…</a:t>
            </a:r>
            <a:endParaRPr b="0" i="0" sz="600" u="none" cap="none" strike="noStrike">
              <a:solidFill>
                <a:schemeClr val="dk1"/>
              </a:solidFill>
              <a:latin typeface="Calibri"/>
              <a:ea typeface="Calibri"/>
              <a:cs typeface="Calibri"/>
              <a:sym typeface="Calibri"/>
            </a:endParaRPr>
          </a:p>
        </p:txBody>
      </p:sp>
      <p:sp>
        <p:nvSpPr>
          <p:cNvPr id="305" name="Google Shape;305;p1"/>
          <p:cNvSpPr/>
          <p:nvPr/>
        </p:nvSpPr>
        <p:spPr>
          <a:xfrm rot="-5400000">
            <a:off x="134110" y="901068"/>
            <a:ext cx="1047890" cy="815073"/>
          </a:xfrm>
          <a:custGeom>
            <a:rect b="b" l="l" r="r" t="t"/>
            <a:pathLst>
              <a:path extrusionOk="0" h="1044965" w="1724922">
                <a:moveTo>
                  <a:pt x="0" y="1044965"/>
                </a:moveTo>
                <a:cubicBezTo>
                  <a:pt x="0" y="594510"/>
                  <a:pt x="593495" y="71951"/>
                  <a:pt x="859645" y="5248"/>
                </a:cubicBezTo>
                <a:cubicBezTo>
                  <a:pt x="1125795" y="-61455"/>
                  <a:pt x="1502363" y="527648"/>
                  <a:pt x="1596899" y="644748"/>
                </a:cubicBezTo>
                <a:cubicBezTo>
                  <a:pt x="1691435" y="761848"/>
                  <a:pt x="1292643" y="526823"/>
                  <a:pt x="1426862" y="707849"/>
                </a:cubicBezTo>
                <a:cubicBezTo>
                  <a:pt x="1561081" y="888875"/>
                  <a:pt x="1629809" y="810522"/>
                  <a:pt x="1351746" y="762080"/>
                </a:cubicBezTo>
                <a:cubicBezTo>
                  <a:pt x="1138158" y="752349"/>
                  <a:pt x="1430756" y="797043"/>
                  <a:pt x="1217168" y="787312"/>
                </a:cubicBezTo>
                <a:cubicBezTo>
                  <a:pt x="1242962" y="569634"/>
                  <a:pt x="1731317" y="617946"/>
                  <a:pt x="1724859" y="582936"/>
                </a:cubicBezTo>
                <a:cubicBezTo>
                  <a:pt x="1718401" y="547927"/>
                  <a:pt x="1355967" y="539213"/>
                  <a:pt x="1178419" y="577255"/>
                </a:cubicBezTo>
                <a:cubicBezTo>
                  <a:pt x="856788" y="646170"/>
                  <a:pt x="641010" y="833962"/>
                  <a:pt x="641010" y="1044965"/>
                </a:cubicBezTo>
                <a:lnTo>
                  <a:pt x="0" y="1044965"/>
                </a:lnTo>
                <a:close/>
              </a:path>
            </a:pathLst>
          </a:cu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grpSp>
        <p:nvGrpSpPr>
          <p:cNvPr id="306" name="Google Shape;306;p1"/>
          <p:cNvGrpSpPr/>
          <p:nvPr/>
        </p:nvGrpSpPr>
        <p:grpSpPr>
          <a:xfrm>
            <a:off x="190886" y="718926"/>
            <a:ext cx="948232" cy="791437"/>
            <a:chOff x="339725" y="1140871"/>
            <a:chExt cx="1214437" cy="1304925"/>
          </a:xfrm>
        </p:grpSpPr>
        <p:sp>
          <p:nvSpPr>
            <p:cNvPr id="307" name="Google Shape;307;p1"/>
            <p:cNvSpPr/>
            <p:nvPr/>
          </p:nvSpPr>
          <p:spPr>
            <a:xfrm>
              <a:off x="339725" y="1140871"/>
              <a:ext cx="1214437" cy="1304925"/>
            </a:xfrm>
            <a:prstGeom prst="ellipse">
              <a:avLst/>
            </a:prstGeom>
            <a:solidFill>
              <a:srgbClr val="00B0F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308" name="Google Shape;308;p1"/>
            <p:cNvSpPr/>
            <p:nvPr/>
          </p:nvSpPr>
          <p:spPr>
            <a:xfrm>
              <a:off x="460375" y="1289617"/>
              <a:ext cx="968375" cy="1041879"/>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309" name="Google Shape;309;p1"/>
            <p:cNvSpPr txBox="1"/>
            <p:nvPr/>
          </p:nvSpPr>
          <p:spPr>
            <a:xfrm>
              <a:off x="498475" y="1441949"/>
              <a:ext cx="939800" cy="646112"/>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Exam &amp; Post – 16</a:t>
              </a:r>
              <a:endParaRPr b="0" i="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Destination</a:t>
              </a:r>
              <a:endParaRPr b="0" i="0" sz="1000" u="none" cap="none" strike="noStrike">
                <a:solidFill>
                  <a:srgbClr val="000000"/>
                </a:solidFill>
                <a:latin typeface="Arial"/>
                <a:ea typeface="Arial"/>
                <a:cs typeface="Arial"/>
                <a:sym typeface="Arial"/>
              </a:endParaRPr>
            </a:p>
          </p:txBody>
        </p:sp>
      </p:grpSp>
      <p:cxnSp>
        <p:nvCxnSpPr>
          <p:cNvPr id="310" name="Google Shape;310;p1"/>
          <p:cNvCxnSpPr/>
          <p:nvPr/>
        </p:nvCxnSpPr>
        <p:spPr>
          <a:xfrm>
            <a:off x="4395136" y="1347485"/>
            <a:ext cx="66600" cy="135900"/>
          </a:xfrm>
          <a:prstGeom prst="straightConnector1">
            <a:avLst/>
          </a:prstGeom>
          <a:noFill/>
          <a:ln cap="flat" cmpd="sng" w="19050">
            <a:solidFill>
              <a:srgbClr val="FF0000"/>
            </a:solidFill>
            <a:prstDash val="solid"/>
            <a:miter lim="800000"/>
            <a:headEnd len="sm" w="sm" type="none"/>
            <a:tailEnd len="med" w="med" type="oval"/>
          </a:ln>
        </p:spPr>
      </p:cxnSp>
      <p:cxnSp>
        <p:nvCxnSpPr>
          <p:cNvPr id="311" name="Google Shape;311;p1"/>
          <p:cNvCxnSpPr/>
          <p:nvPr/>
        </p:nvCxnSpPr>
        <p:spPr>
          <a:xfrm>
            <a:off x="2923467" y="1350854"/>
            <a:ext cx="66600" cy="135900"/>
          </a:xfrm>
          <a:prstGeom prst="straightConnector1">
            <a:avLst/>
          </a:prstGeom>
          <a:noFill/>
          <a:ln cap="flat" cmpd="sng" w="19050">
            <a:solidFill>
              <a:srgbClr val="FF0000"/>
            </a:solidFill>
            <a:prstDash val="solid"/>
            <a:miter lim="800000"/>
            <a:headEnd len="sm" w="sm" type="none"/>
            <a:tailEnd len="med" w="med" type="oval"/>
          </a:ln>
        </p:spPr>
      </p:cxnSp>
      <p:sp>
        <p:nvSpPr>
          <p:cNvPr id="312" name="Google Shape;312;p1"/>
          <p:cNvSpPr txBox="1"/>
          <p:nvPr/>
        </p:nvSpPr>
        <p:spPr>
          <a:xfrm>
            <a:off x="182363" y="1722253"/>
            <a:ext cx="29466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Evaluate - 12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A decision needs to be made in this answer.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Use business context and 5 linked strands of development.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a:t>
            </a:r>
            <a:r>
              <a:rPr b="0" baseline="30000" i="0" lang="en-GB" sz="600" u="none" cap="none" strike="noStrike">
                <a:solidFill>
                  <a:schemeClr val="dk1"/>
                </a:solidFill>
                <a:latin typeface="Calibri"/>
                <a:ea typeface="Calibri"/>
                <a:cs typeface="Calibri"/>
                <a:sym typeface="Calibri"/>
              </a:rPr>
              <a:t>st</a:t>
            </a:r>
            <a:r>
              <a:rPr b="0" i="0" lang="en-GB" sz="600" u="none" cap="none" strike="noStrike">
                <a:solidFill>
                  <a:schemeClr val="dk1"/>
                </a:solidFill>
                <a:latin typeface="Calibri"/>
                <a:ea typeface="Calibri"/>
                <a:cs typeface="Calibri"/>
                <a:sym typeface="Calibri"/>
              </a:rPr>
              <a:t>/2</a:t>
            </a:r>
            <a:r>
              <a:rPr b="0" baseline="30000" i="0" lang="en-GB" sz="600" u="none" cap="none" strike="noStrike">
                <a:solidFill>
                  <a:schemeClr val="dk1"/>
                </a:solidFill>
                <a:latin typeface="Calibri"/>
                <a:ea typeface="Calibri"/>
                <a:cs typeface="Calibri"/>
                <a:sym typeface="Calibri"/>
              </a:rPr>
              <a:t>nd</a:t>
            </a:r>
            <a:r>
              <a:rPr b="0" i="0" lang="en-GB" sz="600" u="none" cap="none" strike="noStrike">
                <a:solidFill>
                  <a:schemeClr val="dk1"/>
                </a:solidFill>
                <a:latin typeface="Calibri"/>
                <a:ea typeface="Calibri"/>
                <a:cs typeface="Calibri"/>
                <a:sym typeface="Calibri"/>
              </a:rPr>
              <a:t> paragraph: 1 or 2 advantages identified with 2/3 reasons why.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3</a:t>
            </a:r>
            <a:r>
              <a:rPr b="0" baseline="30000" i="0" lang="en-GB" sz="600" u="none" cap="none" strike="noStrike">
                <a:solidFill>
                  <a:schemeClr val="dk1"/>
                </a:solidFill>
                <a:latin typeface="Calibri"/>
                <a:ea typeface="Calibri"/>
                <a:cs typeface="Calibri"/>
                <a:sym typeface="Calibri"/>
              </a:rPr>
              <a:t>rd</a:t>
            </a:r>
            <a:r>
              <a:rPr b="0" i="0" lang="en-GB" sz="600" u="none" cap="none" strike="noStrike">
                <a:solidFill>
                  <a:schemeClr val="dk1"/>
                </a:solidFill>
                <a:latin typeface="Calibri"/>
                <a:ea typeface="Calibri"/>
                <a:cs typeface="Calibri"/>
                <a:sym typeface="Calibri"/>
              </a:rPr>
              <a:t>/4</a:t>
            </a:r>
            <a:r>
              <a:rPr b="0" baseline="30000" i="0" lang="en-GB" sz="600" u="none" cap="none" strike="noStrike">
                <a:solidFill>
                  <a:schemeClr val="dk1"/>
                </a:solidFill>
                <a:latin typeface="Calibri"/>
                <a:ea typeface="Calibri"/>
                <a:cs typeface="Calibri"/>
                <a:sym typeface="Calibri"/>
              </a:rPr>
              <a:t>th</a:t>
            </a:r>
            <a:r>
              <a:rPr b="0" i="0" lang="en-GB" sz="600" u="none" cap="none" strike="noStrike">
                <a:solidFill>
                  <a:schemeClr val="dk1"/>
                </a:solidFill>
                <a:latin typeface="Calibri"/>
                <a:ea typeface="Calibri"/>
                <a:cs typeface="Calibri"/>
                <a:sym typeface="Calibri"/>
              </a:rPr>
              <a:t> paragraph: 1 or 2 disadvantages identified with 2/3 reasons why.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5</a:t>
            </a:r>
            <a:r>
              <a:rPr b="0" baseline="30000" i="0" lang="en-GB" sz="600" u="none" cap="none" strike="noStrike">
                <a:solidFill>
                  <a:schemeClr val="dk1"/>
                </a:solidFill>
                <a:latin typeface="Calibri"/>
                <a:ea typeface="Calibri"/>
                <a:cs typeface="Calibri"/>
                <a:sym typeface="Calibri"/>
              </a:rPr>
              <a:t>th</a:t>
            </a:r>
            <a:r>
              <a:rPr b="0" i="0" lang="en-GB" sz="600" u="none" cap="none" strike="noStrike">
                <a:solidFill>
                  <a:schemeClr val="dk1"/>
                </a:solidFill>
                <a:latin typeface="Calibri"/>
                <a:ea typeface="Calibri"/>
                <a:cs typeface="Calibri"/>
                <a:sym typeface="Calibri"/>
              </a:rPr>
              <a:t> paragraph: Conclusion BUT… it depends on…</a:t>
            </a:r>
            <a:endParaRPr b="1" i="0" sz="600" u="none" cap="none" strike="noStrike">
              <a:solidFill>
                <a:schemeClr val="dk1"/>
              </a:solidFill>
              <a:latin typeface="Calibri"/>
              <a:ea typeface="Calibri"/>
              <a:cs typeface="Calibri"/>
              <a:sym typeface="Calibri"/>
            </a:endParaRPr>
          </a:p>
        </p:txBody>
      </p:sp>
      <p:cxnSp>
        <p:nvCxnSpPr>
          <p:cNvPr id="313" name="Google Shape;313;p1"/>
          <p:cNvCxnSpPr/>
          <p:nvPr/>
        </p:nvCxnSpPr>
        <p:spPr>
          <a:xfrm flipH="1" rot="10800000">
            <a:off x="1734897" y="1765974"/>
            <a:ext cx="296100" cy="87000"/>
          </a:xfrm>
          <a:prstGeom prst="straightConnector1">
            <a:avLst/>
          </a:prstGeom>
          <a:noFill/>
          <a:ln cap="flat" cmpd="sng" w="19050">
            <a:solidFill>
              <a:srgbClr val="FF0000"/>
            </a:solidFill>
            <a:prstDash val="solid"/>
            <a:miter lim="800000"/>
            <a:headEnd len="sm" w="sm" type="none"/>
            <a:tailEnd len="med" w="med" type="oval"/>
          </a:ln>
        </p:spPr>
      </p:cxnSp>
      <p:cxnSp>
        <p:nvCxnSpPr>
          <p:cNvPr id="314" name="Google Shape;314;p1"/>
          <p:cNvCxnSpPr>
            <a:stCxn id="143" idx="0"/>
          </p:cNvCxnSpPr>
          <p:nvPr/>
        </p:nvCxnSpPr>
        <p:spPr>
          <a:xfrm flipH="1" rot="10800000">
            <a:off x="5089654" y="5739778"/>
            <a:ext cx="121800" cy="147300"/>
          </a:xfrm>
          <a:prstGeom prst="straightConnector1">
            <a:avLst/>
          </a:prstGeom>
          <a:noFill/>
          <a:ln cap="flat" cmpd="sng" w="19050">
            <a:solidFill>
              <a:srgbClr val="00B0F0"/>
            </a:solidFill>
            <a:prstDash val="solid"/>
            <a:miter lim="800000"/>
            <a:headEnd len="sm" w="sm" type="none"/>
            <a:tailEnd len="med" w="med" type="oval"/>
          </a:ln>
        </p:spPr>
      </p:cxnSp>
      <p:pic>
        <p:nvPicPr>
          <p:cNvPr descr="Related image" id="315" name="Google Shape;315;p1"/>
          <p:cNvPicPr preferRelativeResize="0"/>
          <p:nvPr/>
        </p:nvPicPr>
        <p:blipFill rotWithShape="1">
          <a:blip r:embed="rId4">
            <a:alphaModFix/>
          </a:blip>
          <a:srcRect b="0" l="0" r="0" t="0"/>
          <a:stretch/>
        </p:blipFill>
        <p:spPr>
          <a:xfrm>
            <a:off x="801958" y="3143081"/>
            <a:ext cx="178702" cy="178702"/>
          </a:xfrm>
          <a:prstGeom prst="rect">
            <a:avLst/>
          </a:prstGeom>
          <a:noFill/>
          <a:ln>
            <a:noFill/>
          </a:ln>
        </p:spPr>
      </p:pic>
      <p:pic>
        <p:nvPicPr>
          <p:cNvPr descr="Image result for businessman idea" id="316" name="Google Shape;316;p1"/>
          <p:cNvPicPr preferRelativeResize="0"/>
          <p:nvPr/>
        </p:nvPicPr>
        <p:blipFill rotWithShape="1">
          <a:blip r:embed="rId5">
            <a:alphaModFix/>
          </a:blip>
          <a:srcRect b="0" l="0" r="0" t="0"/>
          <a:stretch/>
        </p:blipFill>
        <p:spPr>
          <a:xfrm>
            <a:off x="5231473" y="10029278"/>
            <a:ext cx="187068" cy="187068"/>
          </a:xfrm>
          <a:prstGeom prst="rect">
            <a:avLst/>
          </a:prstGeom>
          <a:noFill/>
          <a:ln>
            <a:noFill/>
          </a:ln>
        </p:spPr>
      </p:pic>
      <p:pic>
        <p:nvPicPr>
          <p:cNvPr descr="Image result for customer" id="317" name="Google Shape;317;p1"/>
          <p:cNvPicPr preferRelativeResize="0"/>
          <p:nvPr/>
        </p:nvPicPr>
        <p:blipFill rotWithShape="1">
          <a:blip r:embed="rId6">
            <a:alphaModFix/>
          </a:blip>
          <a:srcRect b="0" l="0" r="0" t="0"/>
          <a:stretch/>
        </p:blipFill>
        <p:spPr>
          <a:xfrm>
            <a:off x="5181102" y="9196136"/>
            <a:ext cx="208508" cy="208508"/>
          </a:xfrm>
          <a:prstGeom prst="rect">
            <a:avLst/>
          </a:prstGeom>
          <a:noFill/>
          <a:ln>
            <a:noFill/>
          </a:ln>
        </p:spPr>
      </p:pic>
      <p:pic>
        <p:nvPicPr>
          <p:cNvPr descr="Image result for marketing mix" id="318" name="Google Shape;318;p1"/>
          <p:cNvPicPr preferRelativeResize="0"/>
          <p:nvPr/>
        </p:nvPicPr>
        <p:blipFill rotWithShape="1">
          <a:blip r:embed="rId7">
            <a:alphaModFix/>
          </a:blip>
          <a:srcRect b="7561" l="0" r="0" t="0"/>
          <a:stretch/>
        </p:blipFill>
        <p:spPr>
          <a:xfrm>
            <a:off x="4274894" y="9041293"/>
            <a:ext cx="236077" cy="182846"/>
          </a:xfrm>
          <a:prstGeom prst="rect">
            <a:avLst/>
          </a:prstGeom>
          <a:noFill/>
          <a:ln>
            <a:noFill/>
          </a:ln>
        </p:spPr>
      </p:pic>
      <p:sp>
        <p:nvSpPr>
          <p:cNvPr descr="Image result for corporate social responsibility" id="319" name="Google Shape;319;p1"/>
          <p:cNvSpPr/>
          <p:nvPr/>
        </p:nvSpPr>
        <p:spPr>
          <a:xfrm>
            <a:off x="121472" y="-1501946"/>
            <a:ext cx="4030800" cy="3131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sp>
        <p:nvSpPr>
          <p:cNvPr descr="Image result for corporate social responsibility" id="320" name="Google Shape;320;p1"/>
          <p:cNvSpPr/>
          <p:nvPr/>
        </p:nvSpPr>
        <p:spPr>
          <a:xfrm>
            <a:off x="240465" y="-1409518"/>
            <a:ext cx="4030800" cy="3131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321" name="Google Shape;321;p1"/>
          <p:cNvPicPr preferRelativeResize="0"/>
          <p:nvPr/>
        </p:nvPicPr>
        <p:blipFill rotWithShape="1">
          <a:blip r:embed="rId8">
            <a:alphaModFix/>
          </a:blip>
          <a:srcRect b="0" l="0" r="0" t="0"/>
          <a:stretch/>
        </p:blipFill>
        <p:spPr>
          <a:xfrm>
            <a:off x="5910780" y="9943705"/>
            <a:ext cx="290377" cy="290377"/>
          </a:xfrm>
          <a:prstGeom prst="rect">
            <a:avLst/>
          </a:prstGeom>
          <a:noFill/>
          <a:ln>
            <a:noFill/>
          </a:ln>
        </p:spPr>
      </p:pic>
      <p:pic>
        <p:nvPicPr>
          <p:cNvPr descr="Image result for market research" id="322" name="Google Shape;322;p1"/>
          <p:cNvPicPr preferRelativeResize="0"/>
          <p:nvPr/>
        </p:nvPicPr>
        <p:blipFill rotWithShape="1">
          <a:blip r:embed="rId9">
            <a:alphaModFix/>
          </a:blip>
          <a:srcRect b="0" l="0" r="0" t="0"/>
          <a:stretch/>
        </p:blipFill>
        <p:spPr>
          <a:xfrm>
            <a:off x="4099363" y="10032984"/>
            <a:ext cx="250785" cy="250785"/>
          </a:xfrm>
          <a:prstGeom prst="rect">
            <a:avLst/>
          </a:prstGeom>
          <a:noFill/>
          <a:ln>
            <a:noFill/>
          </a:ln>
        </p:spPr>
      </p:pic>
      <p:pic>
        <p:nvPicPr>
          <p:cNvPr descr="Image result for job interview" id="323" name="Google Shape;323;p1"/>
          <p:cNvPicPr preferRelativeResize="0"/>
          <p:nvPr/>
        </p:nvPicPr>
        <p:blipFill rotWithShape="1">
          <a:blip r:embed="rId10">
            <a:alphaModFix/>
          </a:blip>
          <a:srcRect b="0" l="0" r="0" t="0"/>
          <a:stretch/>
        </p:blipFill>
        <p:spPr>
          <a:xfrm>
            <a:off x="3546729" y="9041293"/>
            <a:ext cx="184960" cy="184960"/>
          </a:xfrm>
          <a:prstGeom prst="rect">
            <a:avLst/>
          </a:prstGeom>
          <a:noFill/>
          <a:ln>
            <a:noFill/>
          </a:ln>
        </p:spPr>
      </p:pic>
      <p:cxnSp>
        <p:nvCxnSpPr>
          <p:cNvPr id="324" name="Google Shape;324;p1"/>
          <p:cNvCxnSpPr/>
          <p:nvPr/>
        </p:nvCxnSpPr>
        <p:spPr>
          <a:xfrm flipH="1">
            <a:off x="4883418" y="7956098"/>
            <a:ext cx="34500" cy="140400"/>
          </a:xfrm>
          <a:prstGeom prst="straightConnector1">
            <a:avLst/>
          </a:prstGeom>
          <a:noFill/>
          <a:ln cap="flat" cmpd="sng" w="19050">
            <a:solidFill>
              <a:srgbClr val="FF0000"/>
            </a:solidFill>
            <a:prstDash val="solid"/>
            <a:miter lim="800000"/>
            <a:headEnd len="sm" w="sm" type="none"/>
            <a:tailEnd len="med" w="med" type="oval"/>
          </a:ln>
        </p:spPr>
      </p:cxnSp>
      <p:sp>
        <p:nvSpPr>
          <p:cNvPr id="325" name="Google Shape;325;p1"/>
          <p:cNvSpPr txBox="1"/>
          <p:nvPr/>
        </p:nvSpPr>
        <p:spPr>
          <a:xfrm>
            <a:off x="4636714" y="7773712"/>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1.2 Assessment</a:t>
            </a:r>
            <a:endParaRPr b="0" i="0" sz="600" u="none" cap="none" strike="noStrike">
              <a:solidFill>
                <a:schemeClr val="dk1"/>
              </a:solidFill>
              <a:latin typeface="Calibri"/>
              <a:ea typeface="Calibri"/>
              <a:cs typeface="Calibri"/>
              <a:sym typeface="Calibri"/>
            </a:endParaRPr>
          </a:p>
        </p:txBody>
      </p:sp>
      <p:pic>
        <p:nvPicPr>
          <p:cNvPr descr="Image result for exam" id="326" name="Google Shape;326;p1"/>
          <p:cNvPicPr preferRelativeResize="0"/>
          <p:nvPr/>
        </p:nvPicPr>
        <p:blipFill rotWithShape="1">
          <a:blip r:embed="rId11">
            <a:alphaModFix/>
          </a:blip>
          <a:srcRect b="0" l="0" r="0" t="0"/>
          <a:stretch/>
        </p:blipFill>
        <p:spPr>
          <a:xfrm>
            <a:off x="4835192" y="7636531"/>
            <a:ext cx="147420" cy="147420"/>
          </a:xfrm>
          <a:prstGeom prst="rect">
            <a:avLst/>
          </a:prstGeom>
          <a:noFill/>
          <a:ln>
            <a:noFill/>
          </a:ln>
        </p:spPr>
      </p:pic>
      <p:pic>
        <p:nvPicPr>
          <p:cNvPr descr="Image result for exam" id="327" name="Google Shape;327;p1"/>
          <p:cNvPicPr preferRelativeResize="0"/>
          <p:nvPr/>
        </p:nvPicPr>
        <p:blipFill rotWithShape="1">
          <a:blip r:embed="rId11">
            <a:alphaModFix/>
          </a:blip>
          <a:srcRect b="0" l="0" r="0" t="0"/>
          <a:stretch/>
        </p:blipFill>
        <p:spPr>
          <a:xfrm>
            <a:off x="4898646" y="7365614"/>
            <a:ext cx="147420" cy="147420"/>
          </a:xfrm>
          <a:prstGeom prst="rect">
            <a:avLst/>
          </a:prstGeom>
          <a:noFill/>
          <a:ln>
            <a:noFill/>
          </a:ln>
        </p:spPr>
      </p:pic>
      <p:pic>
        <p:nvPicPr>
          <p:cNvPr descr="Image result for exam" id="328" name="Google Shape;328;p1"/>
          <p:cNvPicPr preferRelativeResize="0"/>
          <p:nvPr/>
        </p:nvPicPr>
        <p:blipFill rotWithShape="1">
          <a:blip r:embed="rId11">
            <a:alphaModFix/>
          </a:blip>
          <a:srcRect b="0" l="0" r="0" t="0"/>
          <a:stretch/>
        </p:blipFill>
        <p:spPr>
          <a:xfrm>
            <a:off x="1557373" y="7328989"/>
            <a:ext cx="147420" cy="147420"/>
          </a:xfrm>
          <a:prstGeom prst="rect">
            <a:avLst/>
          </a:prstGeom>
          <a:noFill/>
          <a:ln>
            <a:noFill/>
          </a:ln>
        </p:spPr>
      </p:pic>
      <p:pic>
        <p:nvPicPr>
          <p:cNvPr descr="Image result for exam" id="329" name="Google Shape;329;p1"/>
          <p:cNvPicPr preferRelativeResize="0"/>
          <p:nvPr/>
        </p:nvPicPr>
        <p:blipFill rotWithShape="1">
          <a:blip r:embed="rId11">
            <a:alphaModFix/>
          </a:blip>
          <a:srcRect b="0" l="0" r="0" t="0"/>
          <a:stretch/>
        </p:blipFill>
        <p:spPr>
          <a:xfrm>
            <a:off x="5924270" y="5067302"/>
            <a:ext cx="147420" cy="147420"/>
          </a:xfrm>
          <a:prstGeom prst="rect">
            <a:avLst/>
          </a:prstGeom>
          <a:noFill/>
          <a:ln>
            <a:noFill/>
          </a:ln>
        </p:spPr>
      </p:pic>
      <p:pic>
        <p:nvPicPr>
          <p:cNvPr descr="Image result for exam" id="330" name="Google Shape;330;p1"/>
          <p:cNvPicPr preferRelativeResize="0"/>
          <p:nvPr/>
        </p:nvPicPr>
        <p:blipFill rotWithShape="1">
          <a:blip r:embed="rId11">
            <a:alphaModFix/>
          </a:blip>
          <a:srcRect b="0" l="0" r="0" t="0"/>
          <a:stretch/>
        </p:blipFill>
        <p:spPr>
          <a:xfrm>
            <a:off x="1736511" y="5141011"/>
            <a:ext cx="147420" cy="147420"/>
          </a:xfrm>
          <a:prstGeom prst="rect">
            <a:avLst/>
          </a:prstGeom>
          <a:noFill/>
          <a:ln>
            <a:noFill/>
          </a:ln>
        </p:spPr>
      </p:pic>
      <p:pic>
        <p:nvPicPr>
          <p:cNvPr descr="Image result for exam" id="331" name="Google Shape;331;p1"/>
          <p:cNvPicPr preferRelativeResize="0"/>
          <p:nvPr/>
        </p:nvPicPr>
        <p:blipFill rotWithShape="1">
          <a:blip r:embed="rId11">
            <a:alphaModFix/>
          </a:blip>
          <a:srcRect b="0" l="0" r="0" t="0"/>
          <a:stretch/>
        </p:blipFill>
        <p:spPr>
          <a:xfrm>
            <a:off x="1360483" y="4503535"/>
            <a:ext cx="147420" cy="147420"/>
          </a:xfrm>
          <a:prstGeom prst="rect">
            <a:avLst/>
          </a:prstGeom>
          <a:noFill/>
          <a:ln>
            <a:noFill/>
          </a:ln>
        </p:spPr>
      </p:pic>
      <p:pic>
        <p:nvPicPr>
          <p:cNvPr descr="Image result for exam" id="332" name="Google Shape;332;p1"/>
          <p:cNvPicPr preferRelativeResize="0"/>
          <p:nvPr/>
        </p:nvPicPr>
        <p:blipFill rotWithShape="1">
          <a:blip r:embed="rId11">
            <a:alphaModFix/>
          </a:blip>
          <a:srcRect b="0" l="0" r="0" t="0"/>
          <a:stretch/>
        </p:blipFill>
        <p:spPr>
          <a:xfrm>
            <a:off x="1121139" y="2447521"/>
            <a:ext cx="147420" cy="147420"/>
          </a:xfrm>
          <a:prstGeom prst="rect">
            <a:avLst/>
          </a:prstGeom>
          <a:noFill/>
          <a:ln>
            <a:noFill/>
          </a:ln>
        </p:spPr>
      </p:pic>
      <p:pic>
        <p:nvPicPr>
          <p:cNvPr descr="Image result for exam" id="333" name="Google Shape;333;p1"/>
          <p:cNvPicPr preferRelativeResize="0"/>
          <p:nvPr/>
        </p:nvPicPr>
        <p:blipFill rotWithShape="1">
          <a:blip r:embed="rId12">
            <a:alphaModFix/>
          </a:blip>
          <a:srcRect b="0" l="0" r="0" t="0"/>
          <a:stretch/>
        </p:blipFill>
        <p:spPr>
          <a:xfrm>
            <a:off x="1026951" y="1517396"/>
            <a:ext cx="189869" cy="189869"/>
          </a:xfrm>
          <a:prstGeom prst="rect">
            <a:avLst/>
          </a:prstGeom>
          <a:noFill/>
          <a:ln>
            <a:noFill/>
          </a:ln>
        </p:spPr>
      </p:pic>
      <p:pic>
        <p:nvPicPr>
          <p:cNvPr descr="Related image" id="334" name="Google Shape;334;p1"/>
          <p:cNvPicPr preferRelativeResize="0"/>
          <p:nvPr/>
        </p:nvPicPr>
        <p:blipFill rotWithShape="1">
          <a:blip r:embed="rId13">
            <a:alphaModFix/>
          </a:blip>
          <a:srcRect b="0" l="0" r="0" t="0"/>
          <a:stretch/>
        </p:blipFill>
        <p:spPr>
          <a:xfrm>
            <a:off x="2620347" y="8998959"/>
            <a:ext cx="156986" cy="122229"/>
          </a:xfrm>
          <a:prstGeom prst="rect">
            <a:avLst/>
          </a:prstGeom>
          <a:noFill/>
          <a:ln>
            <a:noFill/>
          </a:ln>
        </p:spPr>
      </p:pic>
      <p:pic>
        <p:nvPicPr>
          <p:cNvPr descr="Image result for school speech" id="335" name="Google Shape;335;p1"/>
          <p:cNvPicPr preferRelativeResize="0"/>
          <p:nvPr/>
        </p:nvPicPr>
        <p:blipFill rotWithShape="1">
          <a:blip r:embed="rId14">
            <a:alphaModFix/>
          </a:blip>
          <a:srcRect b="0" l="0" r="0" t="0"/>
          <a:stretch/>
        </p:blipFill>
        <p:spPr>
          <a:xfrm>
            <a:off x="2290973" y="9037475"/>
            <a:ext cx="173577" cy="173577"/>
          </a:xfrm>
          <a:prstGeom prst="rect">
            <a:avLst/>
          </a:prstGeom>
          <a:noFill/>
          <a:ln>
            <a:noFill/>
          </a:ln>
        </p:spPr>
      </p:pic>
      <p:pic>
        <p:nvPicPr>
          <p:cNvPr descr="Image result for school parents evening" id="336" name="Google Shape;336;p1"/>
          <p:cNvPicPr preferRelativeResize="0"/>
          <p:nvPr/>
        </p:nvPicPr>
        <p:blipFill rotWithShape="1">
          <a:blip r:embed="rId15">
            <a:alphaModFix/>
          </a:blip>
          <a:srcRect b="0" l="0" r="0" t="0"/>
          <a:stretch/>
        </p:blipFill>
        <p:spPr>
          <a:xfrm>
            <a:off x="1719865" y="10078132"/>
            <a:ext cx="146068" cy="146068"/>
          </a:xfrm>
          <a:prstGeom prst="rect">
            <a:avLst/>
          </a:prstGeom>
          <a:noFill/>
          <a:ln>
            <a:noFill/>
          </a:ln>
        </p:spPr>
      </p:pic>
      <p:cxnSp>
        <p:nvCxnSpPr>
          <p:cNvPr id="337" name="Google Shape;337;p1"/>
          <p:cNvCxnSpPr/>
          <p:nvPr/>
        </p:nvCxnSpPr>
        <p:spPr>
          <a:xfrm flipH="1" rot="10800000">
            <a:off x="1570616" y="9726828"/>
            <a:ext cx="44100" cy="77700"/>
          </a:xfrm>
          <a:prstGeom prst="straightConnector1">
            <a:avLst/>
          </a:prstGeom>
          <a:noFill/>
          <a:ln cap="flat" cmpd="sng" w="19050">
            <a:solidFill>
              <a:srgbClr val="00B0F0"/>
            </a:solidFill>
            <a:prstDash val="solid"/>
            <a:miter lim="800000"/>
            <a:headEnd len="sm" w="sm" type="none"/>
            <a:tailEnd len="med" w="med" type="oval"/>
          </a:ln>
        </p:spPr>
      </p:cxnSp>
      <p:sp>
        <p:nvSpPr>
          <p:cNvPr id="338" name="Google Shape;338;p1"/>
          <p:cNvSpPr txBox="1"/>
          <p:nvPr/>
        </p:nvSpPr>
        <p:spPr>
          <a:xfrm>
            <a:off x="1257064" y="9779969"/>
            <a:ext cx="4902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Year 9 Parents’ Evening</a:t>
            </a:r>
            <a:endParaRPr b="0" i="0" sz="600" u="none" cap="none" strike="noStrike">
              <a:solidFill>
                <a:schemeClr val="dk1"/>
              </a:solidFill>
              <a:latin typeface="Calibri"/>
              <a:ea typeface="Calibri"/>
              <a:cs typeface="Calibri"/>
              <a:sym typeface="Calibri"/>
            </a:endParaRPr>
          </a:p>
        </p:txBody>
      </p:sp>
      <p:pic>
        <p:nvPicPr>
          <p:cNvPr descr="Image result for school parents evening" id="339" name="Google Shape;339;p1"/>
          <p:cNvPicPr preferRelativeResize="0"/>
          <p:nvPr/>
        </p:nvPicPr>
        <p:blipFill rotWithShape="1">
          <a:blip r:embed="rId16">
            <a:alphaModFix/>
          </a:blip>
          <a:srcRect b="0" l="0" r="0" t="0"/>
          <a:stretch/>
        </p:blipFill>
        <p:spPr>
          <a:xfrm>
            <a:off x="1771952" y="8960674"/>
            <a:ext cx="170841" cy="170841"/>
          </a:xfrm>
          <a:prstGeom prst="rect">
            <a:avLst/>
          </a:prstGeom>
          <a:noFill/>
          <a:ln>
            <a:noFill/>
          </a:ln>
        </p:spPr>
      </p:pic>
      <p:pic>
        <p:nvPicPr>
          <p:cNvPr descr="Image result for school parents evening" id="340" name="Google Shape;340;p1"/>
          <p:cNvPicPr preferRelativeResize="0"/>
          <p:nvPr/>
        </p:nvPicPr>
        <p:blipFill rotWithShape="1">
          <a:blip r:embed="rId17">
            <a:alphaModFix/>
          </a:blip>
          <a:srcRect b="0" l="0" r="0" t="0"/>
          <a:stretch/>
        </p:blipFill>
        <p:spPr>
          <a:xfrm>
            <a:off x="1340490" y="10028460"/>
            <a:ext cx="251299" cy="188706"/>
          </a:xfrm>
          <a:prstGeom prst="rect">
            <a:avLst/>
          </a:prstGeom>
          <a:noFill/>
          <a:ln>
            <a:noFill/>
          </a:ln>
        </p:spPr>
      </p:pic>
      <p:pic>
        <p:nvPicPr>
          <p:cNvPr descr="Image result for business idea" id="341" name="Google Shape;341;p1"/>
          <p:cNvPicPr preferRelativeResize="0"/>
          <p:nvPr/>
        </p:nvPicPr>
        <p:blipFill rotWithShape="1">
          <a:blip r:embed="rId18">
            <a:alphaModFix/>
          </a:blip>
          <a:srcRect b="0" l="0" r="0" t="0"/>
          <a:stretch/>
        </p:blipFill>
        <p:spPr>
          <a:xfrm>
            <a:off x="1590295" y="8525468"/>
            <a:ext cx="305473" cy="171828"/>
          </a:xfrm>
          <a:prstGeom prst="rect">
            <a:avLst/>
          </a:prstGeom>
          <a:noFill/>
          <a:ln>
            <a:noFill/>
          </a:ln>
        </p:spPr>
      </p:pic>
      <p:pic>
        <p:nvPicPr>
          <p:cNvPr descr="Image result for customer" id="342" name="Google Shape;342;p1"/>
          <p:cNvPicPr preferRelativeResize="0"/>
          <p:nvPr/>
        </p:nvPicPr>
        <p:blipFill rotWithShape="1">
          <a:blip r:embed="rId6">
            <a:alphaModFix/>
          </a:blip>
          <a:srcRect b="0" l="0" r="0" t="0"/>
          <a:stretch/>
        </p:blipFill>
        <p:spPr>
          <a:xfrm>
            <a:off x="2684256" y="8510520"/>
            <a:ext cx="208508" cy="208508"/>
          </a:xfrm>
          <a:prstGeom prst="rect">
            <a:avLst/>
          </a:prstGeom>
          <a:noFill/>
          <a:ln>
            <a:noFill/>
          </a:ln>
        </p:spPr>
      </p:pic>
      <p:pic>
        <p:nvPicPr>
          <p:cNvPr descr="Image result for market segment" id="343" name="Google Shape;343;p1"/>
          <p:cNvPicPr preferRelativeResize="0"/>
          <p:nvPr/>
        </p:nvPicPr>
        <p:blipFill rotWithShape="1">
          <a:blip r:embed="rId19">
            <a:alphaModFix/>
          </a:blip>
          <a:srcRect b="0" l="0" r="0" t="0"/>
          <a:stretch/>
        </p:blipFill>
        <p:spPr>
          <a:xfrm>
            <a:off x="3604580" y="8733679"/>
            <a:ext cx="207230" cy="207230"/>
          </a:xfrm>
          <a:prstGeom prst="rect">
            <a:avLst/>
          </a:prstGeom>
          <a:noFill/>
          <a:ln>
            <a:noFill/>
          </a:ln>
        </p:spPr>
      </p:pic>
      <p:pic>
        <p:nvPicPr>
          <p:cNvPr descr="Image result for partnership" id="344" name="Google Shape;344;p1"/>
          <p:cNvPicPr preferRelativeResize="0"/>
          <p:nvPr/>
        </p:nvPicPr>
        <p:blipFill rotWithShape="1">
          <a:blip r:embed="rId20">
            <a:alphaModFix/>
          </a:blip>
          <a:srcRect b="0" l="0" r="0" t="0"/>
          <a:stretch/>
        </p:blipFill>
        <p:spPr>
          <a:xfrm>
            <a:off x="3853009" y="7232281"/>
            <a:ext cx="154868" cy="154868"/>
          </a:xfrm>
          <a:prstGeom prst="rect">
            <a:avLst/>
          </a:prstGeom>
          <a:noFill/>
          <a:ln>
            <a:noFill/>
          </a:ln>
        </p:spPr>
      </p:pic>
      <p:pic>
        <p:nvPicPr>
          <p:cNvPr descr="Image result for marketing mix" id="345" name="Google Shape;345;p1"/>
          <p:cNvPicPr preferRelativeResize="0"/>
          <p:nvPr/>
        </p:nvPicPr>
        <p:blipFill rotWithShape="1">
          <a:blip r:embed="rId7">
            <a:alphaModFix/>
          </a:blip>
          <a:srcRect b="7561" l="0" r="0" t="0"/>
          <a:stretch/>
        </p:blipFill>
        <p:spPr>
          <a:xfrm>
            <a:off x="2758491" y="7367225"/>
            <a:ext cx="236077" cy="182846"/>
          </a:xfrm>
          <a:prstGeom prst="rect">
            <a:avLst/>
          </a:prstGeom>
          <a:noFill/>
          <a:ln>
            <a:noFill/>
          </a:ln>
        </p:spPr>
      </p:pic>
      <p:pic>
        <p:nvPicPr>
          <p:cNvPr descr="Image result for market segment" id="346" name="Google Shape;346;p1"/>
          <p:cNvPicPr preferRelativeResize="0"/>
          <p:nvPr/>
        </p:nvPicPr>
        <p:blipFill rotWithShape="1">
          <a:blip r:embed="rId21">
            <a:alphaModFix/>
          </a:blip>
          <a:srcRect b="0" l="0" r="0" t="0"/>
          <a:stretch/>
        </p:blipFill>
        <p:spPr>
          <a:xfrm>
            <a:off x="4195047" y="7909146"/>
            <a:ext cx="180579" cy="180579"/>
          </a:xfrm>
          <a:prstGeom prst="rect">
            <a:avLst/>
          </a:prstGeom>
          <a:noFill/>
          <a:ln>
            <a:noFill/>
          </a:ln>
        </p:spPr>
      </p:pic>
      <p:sp>
        <p:nvSpPr>
          <p:cNvPr descr="Image result for risk and reward" id="347" name="Google Shape;347;p1"/>
          <p:cNvSpPr/>
          <p:nvPr/>
        </p:nvSpPr>
        <p:spPr>
          <a:xfrm>
            <a:off x="121472" y="-1011888"/>
            <a:ext cx="4030800" cy="2108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sp>
        <p:nvSpPr>
          <p:cNvPr descr="Image result for risk and reward" id="348" name="Google Shape;348;p1"/>
          <p:cNvSpPr/>
          <p:nvPr/>
        </p:nvSpPr>
        <p:spPr>
          <a:xfrm>
            <a:off x="240465" y="-919461"/>
            <a:ext cx="4030800" cy="2108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Image result for risk and reward" id="349" name="Google Shape;349;p1"/>
          <p:cNvPicPr preferRelativeResize="0"/>
          <p:nvPr/>
        </p:nvPicPr>
        <p:blipFill rotWithShape="1">
          <a:blip r:embed="rId22">
            <a:alphaModFix/>
          </a:blip>
          <a:srcRect b="10151" l="0" r="0" t="0"/>
          <a:stretch/>
        </p:blipFill>
        <p:spPr>
          <a:xfrm>
            <a:off x="271225" y="9012848"/>
            <a:ext cx="393366" cy="274528"/>
          </a:xfrm>
          <a:prstGeom prst="rect">
            <a:avLst/>
          </a:prstGeom>
          <a:noFill/>
          <a:ln>
            <a:noFill/>
          </a:ln>
        </p:spPr>
      </p:pic>
      <p:pic>
        <p:nvPicPr>
          <p:cNvPr descr="Image result for enterprising" id="350" name="Google Shape;350;p1"/>
          <p:cNvPicPr preferRelativeResize="0"/>
          <p:nvPr/>
        </p:nvPicPr>
        <p:blipFill rotWithShape="1">
          <a:blip r:embed="rId23">
            <a:alphaModFix/>
          </a:blip>
          <a:srcRect b="0" l="0" r="0" t="0"/>
          <a:stretch/>
        </p:blipFill>
        <p:spPr>
          <a:xfrm>
            <a:off x="1127336" y="7780699"/>
            <a:ext cx="223141" cy="209555"/>
          </a:xfrm>
          <a:prstGeom prst="rect">
            <a:avLst/>
          </a:prstGeom>
          <a:noFill/>
          <a:ln>
            <a:noFill/>
          </a:ln>
        </p:spPr>
      </p:pic>
      <p:pic>
        <p:nvPicPr>
          <p:cNvPr descr="Image result for customer survey" id="351" name="Google Shape;351;p1"/>
          <p:cNvPicPr preferRelativeResize="0"/>
          <p:nvPr/>
        </p:nvPicPr>
        <p:blipFill rotWithShape="1">
          <a:blip r:embed="rId24">
            <a:alphaModFix/>
          </a:blip>
          <a:srcRect b="0" l="0" r="0" t="0"/>
          <a:stretch/>
        </p:blipFill>
        <p:spPr>
          <a:xfrm>
            <a:off x="3257143" y="7702416"/>
            <a:ext cx="217184" cy="270634"/>
          </a:xfrm>
          <a:prstGeom prst="rect">
            <a:avLst/>
          </a:prstGeom>
          <a:noFill/>
          <a:ln>
            <a:noFill/>
          </a:ln>
        </p:spPr>
      </p:pic>
      <p:pic>
        <p:nvPicPr>
          <p:cNvPr descr="Related image" id="352" name="Google Shape;352;p1"/>
          <p:cNvPicPr preferRelativeResize="0"/>
          <p:nvPr/>
        </p:nvPicPr>
        <p:blipFill rotWithShape="1">
          <a:blip r:embed="rId25">
            <a:alphaModFix/>
          </a:blip>
          <a:srcRect b="7956" l="10408" r="3234" t="11987"/>
          <a:stretch/>
        </p:blipFill>
        <p:spPr>
          <a:xfrm>
            <a:off x="6782361" y="7490700"/>
            <a:ext cx="654916" cy="368181"/>
          </a:xfrm>
          <a:prstGeom prst="rect">
            <a:avLst/>
          </a:prstGeom>
          <a:noFill/>
          <a:ln>
            <a:noFill/>
          </a:ln>
        </p:spPr>
      </p:pic>
      <p:pic>
        <p:nvPicPr>
          <p:cNvPr descr="Image result for cash flow" id="353" name="Google Shape;353;p1"/>
          <p:cNvPicPr preferRelativeResize="0"/>
          <p:nvPr/>
        </p:nvPicPr>
        <p:blipFill rotWithShape="1">
          <a:blip r:embed="rId26">
            <a:alphaModFix/>
          </a:blip>
          <a:srcRect b="10649" l="13709" r="9064" t="9782"/>
          <a:stretch/>
        </p:blipFill>
        <p:spPr>
          <a:xfrm>
            <a:off x="7215577" y="6851799"/>
            <a:ext cx="187714" cy="150231"/>
          </a:xfrm>
          <a:prstGeom prst="rect">
            <a:avLst/>
          </a:prstGeom>
          <a:noFill/>
          <a:ln>
            <a:noFill/>
          </a:ln>
        </p:spPr>
      </p:pic>
      <p:pic>
        <p:nvPicPr>
          <p:cNvPr descr="Related image" id="354" name="Google Shape;354;p1"/>
          <p:cNvPicPr preferRelativeResize="0"/>
          <p:nvPr/>
        </p:nvPicPr>
        <p:blipFill rotWithShape="1">
          <a:blip r:embed="rId27">
            <a:alphaModFix/>
          </a:blip>
          <a:srcRect b="0" l="0" r="0" t="0"/>
          <a:stretch/>
        </p:blipFill>
        <p:spPr>
          <a:xfrm>
            <a:off x="891669" y="7229026"/>
            <a:ext cx="264551" cy="264551"/>
          </a:xfrm>
          <a:prstGeom prst="rect">
            <a:avLst/>
          </a:prstGeom>
          <a:noFill/>
          <a:ln>
            <a:noFill/>
          </a:ln>
        </p:spPr>
      </p:pic>
      <p:pic>
        <p:nvPicPr>
          <p:cNvPr descr="Image result for cash flow" id="355" name="Google Shape;355;p1"/>
          <p:cNvPicPr preferRelativeResize="0"/>
          <p:nvPr/>
        </p:nvPicPr>
        <p:blipFill rotWithShape="1">
          <a:blip r:embed="rId26">
            <a:alphaModFix/>
          </a:blip>
          <a:srcRect b="10649" l="13709" r="9064" t="9782"/>
          <a:stretch/>
        </p:blipFill>
        <p:spPr>
          <a:xfrm>
            <a:off x="5848408" y="6572961"/>
            <a:ext cx="187714" cy="150231"/>
          </a:xfrm>
          <a:prstGeom prst="rect">
            <a:avLst/>
          </a:prstGeom>
          <a:noFill/>
          <a:ln>
            <a:noFill/>
          </a:ln>
        </p:spPr>
      </p:pic>
      <p:pic>
        <p:nvPicPr>
          <p:cNvPr descr="Image result for law" id="356" name="Google Shape;356;p1"/>
          <p:cNvPicPr preferRelativeResize="0"/>
          <p:nvPr/>
        </p:nvPicPr>
        <p:blipFill rotWithShape="1">
          <a:blip r:embed="rId28">
            <a:alphaModFix/>
          </a:blip>
          <a:srcRect b="0" l="0" r="0" t="0"/>
          <a:stretch/>
        </p:blipFill>
        <p:spPr>
          <a:xfrm>
            <a:off x="759835" y="5614916"/>
            <a:ext cx="166702" cy="153878"/>
          </a:xfrm>
          <a:prstGeom prst="rect">
            <a:avLst/>
          </a:prstGeom>
          <a:noFill/>
          <a:ln>
            <a:noFill/>
          </a:ln>
        </p:spPr>
      </p:pic>
      <p:pic>
        <p:nvPicPr>
          <p:cNvPr descr="Related image" id="357" name="Google Shape;357;p1"/>
          <p:cNvPicPr preferRelativeResize="0"/>
          <p:nvPr/>
        </p:nvPicPr>
        <p:blipFill rotWithShape="1">
          <a:blip r:embed="rId29">
            <a:alphaModFix/>
          </a:blip>
          <a:srcRect b="0" l="0" r="0" t="0"/>
          <a:stretch/>
        </p:blipFill>
        <p:spPr>
          <a:xfrm>
            <a:off x="1973540" y="6267183"/>
            <a:ext cx="308870" cy="172671"/>
          </a:xfrm>
          <a:prstGeom prst="rect">
            <a:avLst/>
          </a:prstGeom>
          <a:noFill/>
          <a:ln>
            <a:noFill/>
          </a:ln>
        </p:spPr>
      </p:pic>
      <p:pic>
        <p:nvPicPr>
          <p:cNvPr descr="Image result for business location" id="358" name="Google Shape;358;p1"/>
          <p:cNvPicPr preferRelativeResize="0"/>
          <p:nvPr/>
        </p:nvPicPr>
        <p:blipFill rotWithShape="1">
          <a:blip r:embed="rId30">
            <a:alphaModFix/>
          </a:blip>
          <a:srcRect b="0" l="0" r="0" t="0"/>
          <a:stretch/>
        </p:blipFill>
        <p:spPr>
          <a:xfrm>
            <a:off x="3345333" y="6260038"/>
            <a:ext cx="200095" cy="200095"/>
          </a:xfrm>
          <a:prstGeom prst="rect">
            <a:avLst/>
          </a:prstGeom>
          <a:noFill/>
          <a:ln>
            <a:noFill/>
          </a:ln>
        </p:spPr>
      </p:pic>
      <p:pic>
        <p:nvPicPr>
          <p:cNvPr descr="Related image" id="359" name="Google Shape;359;p1"/>
          <p:cNvPicPr preferRelativeResize="0"/>
          <p:nvPr/>
        </p:nvPicPr>
        <p:blipFill rotWithShape="1">
          <a:blip r:embed="rId31">
            <a:alphaModFix/>
          </a:blip>
          <a:srcRect b="39153" l="70516" r="8832" t="40362"/>
          <a:stretch/>
        </p:blipFill>
        <p:spPr>
          <a:xfrm>
            <a:off x="4075159" y="6488647"/>
            <a:ext cx="229207" cy="227336"/>
          </a:xfrm>
          <a:prstGeom prst="rect">
            <a:avLst/>
          </a:prstGeom>
          <a:noFill/>
          <a:ln>
            <a:noFill/>
          </a:ln>
        </p:spPr>
      </p:pic>
      <p:pic>
        <p:nvPicPr>
          <p:cNvPr descr="Image result for the economy" id="360" name="Google Shape;360;p1"/>
          <p:cNvPicPr preferRelativeResize="0"/>
          <p:nvPr/>
        </p:nvPicPr>
        <p:blipFill rotWithShape="1">
          <a:blip r:embed="rId32">
            <a:alphaModFix/>
          </a:blip>
          <a:srcRect b="0" l="0" r="0" t="0"/>
          <a:stretch/>
        </p:blipFill>
        <p:spPr>
          <a:xfrm>
            <a:off x="1114322" y="5083286"/>
            <a:ext cx="235529" cy="235529"/>
          </a:xfrm>
          <a:prstGeom prst="rect">
            <a:avLst/>
          </a:prstGeom>
          <a:noFill/>
          <a:ln>
            <a:noFill/>
          </a:ln>
        </p:spPr>
      </p:pic>
      <p:pic>
        <p:nvPicPr>
          <p:cNvPr descr="Image result for job interview" id="361" name="Google Shape;361;p1"/>
          <p:cNvPicPr preferRelativeResize="0"/>
          <p:nvPr/>
        </p:nvPicPr>
        <p:blipFill rotWithShape="1">
          <a:blip r:embed="rId10">
            <a:alphaModFix/>
          </a:blip>
          <a:srcRect b="0" l="0" r="0" t="0"/>
          <a:stretch/>
        </p:blipFill>
        <p:spPr>
          <a:xfrm>
            <a:off x="5226460" y="2133755"/>
            <a:ext cx="184960" cy="184960"/>
          </a:xfrm>
          <a:prstGeom prst="rect">
            <a:avLst/>
          </a:prstGeom>
          <a:noFill/>
          <a:ln>
            <a:noFill/>
          </a:ln>
        </p:spPr>
      </p:pic>
      <p:pic>
        <p:nvPicPr>
          <p:cNvPr descr="Image result for business targets" id="362" name="Google Shape;362;p1"/>
          <p:cNvPicPr preferRelativeResize="0"/>
          <p:nvPr/>
        </p:nvPicPr>
        <p:blipFill rotWithShape="1">
          <a:blip r:embed="rId33">
            <a:alphaModFix/>
          </a:blip>
          <a:srcRect b="0" l="0" r="0" t="0"/>
          <a:stretch/>
        </p:blipFill>
        <p:spPr>
          <a:xfrm>
            <a:off x="4961623" y="6113897"/>
            <a:ext cx="192062" cy="192062"/>
          </a:xfrm>
          <a:prstGeom prst="rect">
            <a:avLst/>
          </a:prstGeom>
          <a:noFill/>
          <a:ln>
            <a:noFill/>
          </a:ln>
        </p:spPr>
      </p:pic>
      <p:pic>
        <p:nvPicPr>
          <p:cNvPr descr="Image result for international trade" id="363" name="Google Shape;363;p1"/>
          <p:cNvPicPr preferRelativeResize="0"/>
          <p:nvPr/>
        </p:nvPicPr>
        <p:blipFill rotWithShape="1">
          <a:blip r:embed="rId34">
            <a:alphaModFix/>
          </a:blip>
          <a:srcRect b="0" l="0" r="0" t="0"/>
          <a:stretch/>
        </p:blipFill>
        <p:spPr>
          <a:xfrm>
            <a:off x="6498155" y="6080547"/>
            <a:ext cx="177008" cy="177008"/>
          </a:xfrm>
          <a:prstGeom prst="rect">
            <a:avLst/>
          </a:prstGeom>
          <a:noFill/>
          <a:ln>
            <a:noFill/>
          </a:ln>
        </p:spPr>
      </p:pic>
      <p:pic>
        <p:nvPicPr>
          <p:cNvPr descr="Image result for cash flow" id="364" name="Google Shape;364;p1"/>
          <p:cNvPicPr preferRelativeResize="0"/>
          <p:nvPr/>
        </p:nvPicPr>
        <p:blipFill rotWithShape="1">
          <a:blip r:embed="rId26">
            <a:alphaModFix/>
          </a:blip>
          <a:srcRect b="10649" l="13709" r="9064" t="9782"/>
          <a:stretch/>
        </p:blipFill>
        <p:spPr>
          <a:xfrm>
            <a:off x="4324087" y="5204042"/>
            <a:ext cx="187714" cy="150231"/>
          </a:xfrm>
          <a:prstGeom prst="rect">
            <a:avLst/>
          </a:prstGeom>
          <a:noFill/>
          <a:ln>
            <a:noFill/>
          </a:ln>
        </p:spPr>
      </p:pic>
      <p:pic>
        <p:nvPicPr>
          <p:cNvPr descr="Image result for ethical business" id="365" name="Google Shape;365;p1"/>
          <p:cNvPicPr preferRelativeResize="0"/>
          <p:nvPr/>
        </p:nvPicPr>
        <p:blipFill rotWithShape="1">
          <a:blip r:embed="rId35">
            <a:alphaModFix/>
          </a:blip>
          <a:srcRect b="11672" l="30585" r="28145" t="9987"/>
          <a:stretch/>
        </p:blipFill>
        <p:spPr>
          <a:xfrm>
            <a:off x="7068495" y="5310113"/>
            <a:ext cx="233672" cy="229993"/>
          </a:xfrm>
          <a:prstGeom prst="rect">
            <a:avLst/>
          </a:prstGeom>
          <a:noFill/>
          <a:ln>
            <a:noFill/>
          </a:ln>
        </p:spPr>
      </p:pic>
      <p:pic>
        <p:nvPicPr>
          <p:cNvPr descr="Related image" id="366" name="Google Shape;366;p1"/>
          <p:cNvPicPr preferRelativeResize="0"/>
          <p:nvPr/>
        </p:nvPicPr>
        <p:blipFill rotWithShape="1">
          <a:blip r:embed="rId36">
            <a:alphaModFix/>
          </a:blip>
          <a:srcRect b="0" l="0" r="0" t="0"/>
          <a:stretch/>
        </p:blipFill>
        <p:spPr>
          <a:xfrm>
            <a:off x="5903881" y="4473319"/>
            <a:ext cx="254350" cy="254350"/>
          </a:xfrm>
          <a:prstGeom prst="rect">
            <a:avLst/>
          </a:prstGeom>
          <a:noFill/>
          <a:ln>
            <a:noFill/>
          </a:ln>
        </p:spPr>
      </p:pic>
      <p:pic>
        <p:nvPicPr>
          <p:cNvPr descr="Image result for exam" id="367" name="Google Shape;367;p1"/>
          <p:cNvPicPr preferRelativeResize="0"/>
          <p:nvPr/>
        </p:nvPicPr>
        <p:blipFill rotWithShape="1">
          <a:blip r:embed="rId11">
            <a:alphaModFix/>
          </a:blip>
          <a:srcRect b="0" l="0" r="0" t="0"/>
          <a:stretch/>
        </p:blipFill>
        <p:spPr>
          <a:xfrm>
            <a:off x="5074925" y="4512749"/>
            <a:ext cx="147420" cy="147420"/>
          </a:xfrm>
          <a:prstGeom prst="rect">
            <a:avLst/>
          </a:prstGeom>
          <a:noFill/>
          <a:ln>
            <a:noFill/>
          </a:ln>
        </p:spPr>
      </p:pic>
      <p:pic>
        <p:nvPicPr>
          <p:cNvPr descr="Image result for business location" id="368" name="Google Shape;368;p1"/>
          <p:cNvPicPr preferRelativeResize="0"/>
          <p:nvPr/>
        </p:nvPicPr>
        <p:blipFill rotWithShape="1">
          <a:blip r:embed="rId30">
            <a:alphaModFix/>
          </a:blip>
          <a:srcRect b="0" l="0" r="0" t="0"/>
          <a:stretch/>
        </p:blipFill>
        <p:spPr>
          <a:xfrm>
            <a:off x="7049931" y="4983239"/>
            <a:ext cx="200095" cy="200095"/>
          </a:xfrm>
          <a:prstGeom prst="rect">
            <a:avLst/>
          </a:prstGeom>
          <a:noFill/>
          <a:ln>
            <a:noFill/>
          </a:ln>
        </p:spPr>
      </p:pic>
      <p:pic>
        <p:nvPicPr>
          <p:cNvPr descr="Image result for price pound" id="369" name="Google Shape;369;p1"/>
          <p:cNvPicPr preferRelativeResize="0"/>
          <p:nvPr/>
        </p:nvPicPr>
        <p:blipFill rotWithShape="1">
          <a:blip r:embed="rId37">
            <a:alphaModFix/>
          </a:blip>
          <a:srcRect b="0" l="0" r="0" t="0"/>
          <a:stretch/>
        </p:blipFill>
        <p:spPr>
          <a:xfrm>
            <a:off x="7109818" y="3580448"/>
            <a:ext cx="202569" cy="202569"/>
          </a:xfrm>
          <a:prstGeom prst="rect">
            <a:avLst/>
          </a:prstGeom>
          <a:noFill/>
          <a:ln>
            <a:noFill/>
          </a:ln>
        </p:spPr>
      </p:pic>
      <p:pic>
        <p:nvPicPr>
          <p:cNvPr descr="Related image" id="370" name="Google Shape;370;p1"/>
          <p:cNvPicPr preferRelativeResize="0"/>
          <p:nvPr/>
        </p:nvPicPr>
        <p:blipFill rotWithShape="1">
          <a:blip r:embed="rId4">
            <a:alphaModFix/>
          </a:blip>
          <a:srcRect b="0" l="0" r="0" t="0"/>
          <a:stretch/>
        </p:blipFill>
        <p:spPr>
          <a:xfrm>
            <a:off x="753885" y="2318715"/>
            <a:ext cx="178702" cy="178702"/>
          </a:xfrm>
          <a:prstGeom prst="rect">
            <a:avLst/>
          </a:prstGeom>
          <a:noFill/>
          <a:ln>
            <a:noFill/>
          </a:ln>
        </p:spPr>
      </p:pic>
      <p:pic>
        <p:nvPicPr>
          <p:cNvPr descr="Related image" id="371" name="Google Shape;371;p1"/>
          <p:cNvPicPr preferRelativeResize="0"/>
          <p:nvPr/>
        </p:nvPicPr>
        <p:blipFill rotWithShape="1">
          <a:blip r:embed="rId38">
            <a:alphaModFix/>
          </a:blip>
          <a:srcRect b="19037" l="10229" r="9543" t="9763"/>
          <a:stretch/>
        </p:blipFill>
        <p:spPr>
          <a:xfrm>
            <a:off x="6333909" y="3805758"/>
            <a:ext cx="296814" cy="221644"/>
          </a:xfrm>
          <a:prstGeom prst="rect">
            <a:avLst/>
          </a:prstGeom>
          <a:noFill/>
          <a:ln>
            <a:noFill/>
          </a:ln>
        </p:spPr>
      </p:pic>
      <p:pic>
        <p:nvPicPr>
          <p:cNvPr descr="Image result for marketing mix" id="372" name="Google Shape;372;p1"/>
          <p:cNvPicPr preferRelativeResize="0"/>
          <p:nvPr/>
        </p:nvPicPr>
        <p:blipFill rotWithShape="1">
          <a:blip r:embed="rId7">
            <a:alphaModFix/>
          </a:blip>
          <a:srcRect b="7561" l="0" r="0" t="0"/>
          <a:stretch/>
        </p:blipFill>
        <p:spPr>
          <a:xfrm>
            <a:off x="5079244" y="3619718"/>
            <a:ext cx="236077" cy="182846"/>
          </a:xfrm>
          <a:prstGeom prst="rect">
            <a:avLst/>
          </a:prstGeom>
          <a:noFill/>
          <a:ln>
            <a:noFill/>
          </a:ln>
        </p:spPr>
      </p:pic>
      <p:pic>
        <p:nvPicPr>
          <p:cNvPr descr="Related image" id="373" name="Google Shape;373;p1"/>
          <p:cNvPicPr preferRelativeResize="0"/>
          <p:nvPr/>
        </p:nvPicPr>
        <p:blipFill rotWithShape="1">
          <a:blip r:embed="rId39">
            <a:alphaModFix/>
          </a:blip>
          <a:srcRect b="0" l="0" r="0" t="0"/>
          <a:stretch/>
        </p:blipFill>
        <p:spPr>
          <a:xfrm>
            <a:off x="4387453" y="4704330"/>
            <a:ext cx="257994" cy="257994"/>
          </a:xfrm>
          <a:prstGeom prst="rect">
            <a:avLst/>
          </a:prstGeom>
          <a:noFill/>
          <a:ln>
            <a:noFill/>
          </a:ln>
        </p:spPr>
      </p:pic>
      <p:pic>
        <p:nvPicPr>
          <p:cNvPr descr="Image result for robots factory" id="374" name="Google Shape;374;p1"/>
          <p:cNvPicPr preferRelativeResize="0"/>
          <p:nvPr/>
        </p:nvPicPr>
        <p:blipFill rotWithShape="1">
          <a:blip r:embed="rId40">
            <a:alphaModFix/>
          </a:blip>
          <a:srcRect b="0" l="0" r="0" t="0"/>
          <a:stretch/>
        </p:blipFill>
        <p:spPr>
          <a:xfrm>
            <a:off x="3233705" y="4626747"/>
            <a:ext cx="258144" cy="258144"/>
          </a:xfrm>
          <a:prstGeom prst="rect">
            <a:avLst/>
          </a:prstGeom>
          <a:noFill/>
          <a:ln>
            <a:noFill/>
          </a:ln>
        </p:spPr>
      </p:pic>
      <p:pic>
        <p:nvPicPr>
          <p:cNvPr descr="Image result for cash flow" id="375" name="Google Shape;375;p1"/>
          <p:cNvPicPr preferRelativeResize="0"/>
          <p:nvPr/>
        </p:nvPicPr>
        <p:blipFill rotWithShape="1">
          <a:blip r:embed="rId26">
            <a:alphaModFix/>
          </a:blip>
          <a:srcRect b="10649" l="13709" r="9064" t="9782"/>
          <a:stretch/>
        </p:blipFill>
        <p:spPr>
          <a:xfrm>
            <a:off x="867143" y="4481721"/>
            <a:ext cx="187714" cy="150231"/>
          </a:xfrm>
          <a:prstGeom prst="rect">
            <a:avLst/>
          </a:prstGeom>
          <a:noFill/>
          <a:ln>
            <a:noFill/>
          </a:ln>
        </p:spPr>
      </p:pic>
      <p:pic>
        <p:nvPicPr>
          <p:cNvPr descr="Related image" id="376" name="Google Shape;376;p1"/>
          <p:cNvPicPr preferRelativeResize="0"/>
          <p:nvPr/>
        </p:nvPicPr>
        <p:blipFill rotWithShape="1">
          <a:blip r:embed="rId41">
            <a:alphaModFix/>
          </a:blip>
          <a:srcRect b="0" l="0" r="0" t="0"/>
          <a:stretch/>
        </p:blipFill>
        <p:spPr>
          <a:xfrm>
            <a:off x="2677040" y="4643891"/>
            <a:ext cx="351415" cy="200345"/>
          </a:xfrm>
          <a:prstGeom prst="rect">
            <a:avLst/>
          </a:prstGeom>
          <a:noFill/>
          <a:ln>
            <a:noFill/>
          </a:ln>
        </p:spPr>
      </p:pic>
      <p:sp>
        <p:nvSpPr>
          <p:cNvPr descr="Image result for multinational company" id="377" name="Google Shape;377;p1"/>
          <p:cNvSpPr/>
          <p:nvPr/>
        </p:nvSpPr>
        <p:spPr>
          <a:xfrm>
            <a:off x="121472" y="-554565"/>
            <a:ext cx="1487400" cy="1155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378" name="Google Shape;378;p1"/>
          <p:cNvPicPr preferRelativeResize="0"/>
          <p:nvPr/>
        </p:nvPicPr>
        <p:blipFill rotWithShape="1">
          <a:blip r:embed="rId42">
            <a:alphaModFix/>
          </a:blip>
          <a:srcRect b="0" l="0" r="0" t="0"/>
          <a:stretch/>
        </p:blipFill>
        <p:spPr>
          <a:xfrm>
            <a:off x="5544267" y="5130138"/>
            <a:ext cx="371626" cy="371626"/>
          </a:xfrm>
          <a:prstGeom prst="rect">
            <a:avLst/>
          </a:prstGeom>
          <a:noFill/>
          <a:ln>
            <a:noFill/>
          </a:ln>
        </p:spPr>
      </p:pic>
      <p:pic>
        <p:nvPicPr>
          <p:cNvPr descr="Image result for quality assurance" id="379" name="Google Shape;379;p1"/>
          <p:cNvPicPr preferRelativeResize="0"/>
          <p:nvPr/>
        </p:nvPicPr>
        <p:blipFill rotWithShape="1">
          <a:blip r:embed="rId43">
            <a:alphaModFix/>
          </a:blip>
          <a:srcRect b="0" l="0" r="0" t="0"/>
          <a:stretch/>
        </p:blipFill>
        <p:spPr>
          <a:xfrm>
            <a:off x="2032151" y="4857253"/>
            <a:ext cx="190915" cy="190915"/>
          </a:xfrm>
          <a:prstGeom prst="rect">
            <a:avLst/>
          </a:prstGeom>
          <a:noFill/>
          <a:ln>
            <a:noFill/>
          </a:ln>
        </p:spPr>
      </p:pic>
      <p:pic>
        <p:nvPicPr>
          <p:cNvPr descr="Image result for supply chain" id="380" name="Google Shape;380;p1"/>
          <p:cNvPicPr preferRelativeResize="0"/>
          <p:nvPr/>
        </p:nvPicPr>
        <p:blipFill rotWithShape="1">
          <a:blip r:embed="rId44">
            <a:alphaModFix/>
          </a:blip>
          <a:srcRect b="0" l="0" r="0" t="0"/>
          <a:stretch/>
        </p:blipFill>
        <p:spPr>
          <a:xfrm>
            <a:off x="2885177" y="3477929"/>
            <a:ext cx="298517" cy="184466"/>
          </a:xfrm>
          <a:prstGeom prst="rect">
            <a:avLst/>
          </a:prstGeom>
          <a:noFill/>
          <a:ln>
            <a:noFill/>
          </a:ln>
        </p:spPr>
      </p:pic>
      <p:pic>
        <p:nvPicPr>
          <p:cNvPr descr="Related image" id="381" name="Google Shape;381;p1"/>
          <p:cNvPicPr preferRelativeResize="0"/>
          <p:nvPr/>
        </p:nvPicPr>
        <p:blipFill rotWithShape="1">
          <a:blip r:embed="rId45">
            <a:alphaModFix/>
          </a:blip>
          <a:srcRect b="0" l="0" r="0" t="0"/>
          <a:stretch/>
        </p:blipFill>
        <p:spPr>
          <a:xfrm>
            <a:off x="3800965" y="3641506"/>
            <a:ext cx="251490" cy="251490"/>
          </a:xfrm>
          <a:prstGeom prst="rect">
            <a:avLst/>
          </a:prstGeom>
          <a:noFill/>
          <a:ln>
            <a:noFill/>
          </a:ln>
        </p:spPr>
      </p:pic>
      <p:sp>
        <p:nvSpPr>
          <p:cNvPr descr="Image result for staff training" id="382" name="Google Shape;382;p1"/>
          <p:cNvSpPr/>
          <p:nvPr/>
        </p:nvSpPr>
        <p:spPr>
          <a:xfrm>
            <a:off x="121472" y="-1039809"/>
            <a:ext cx="2982300" cy="2166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383" name="Google Shape;383;p1"/>
          <p:cNvPicPr preferRelativeResize="0"/>
          <p:nvPr/>
        </p:nvPicPr>
        <p:blipFill rotWithShape="1">
          <a:blip r:embed="rId46">
            <a:alphaModFix/>
          </a:blip>
          <a:srcRect b="0" l="0" r="0" t="0"/>
          <a:stretch/>
        </p:blipFill>
        <p:spPr>
          <a:xfrm>
            <a:off x="5842189" y="3299886"/>
            <a:ext cx="241853" cy="178043"/>
          </a:xfrm>
          <a:prstGeom prst="rect">
            <a:avLst/>
          </a:prstGeom>
          <a:noFill/>
          <a:ln>
            <a:noFill/>
          </a:ln>
        </p:spPr>
      </p:pic>
      <p:pic>
        <p:nvPicPr>
          <p:cNvPr descr="Related image" id="384" name="Google Shape;384;p1"/>
          <p:cNvPicPr preferRelativeResize="0"/>
          <p:nvPr/>
        </p:nvPicPr>
        <p:blipFill rotWithShape="1">
          <a:blip r:embed="rId46">
            <a:alphaModFix/>
          </a:blip>
          <a:srcRect b="0" l="0" r="0" t="0"/>
          <a:stretch/>
        </p:blipFill>
        <p:spPr>
          <a:xfrm>
            <a:off x="6926889" y="2891878"/>
            <a:ext cx="241853" cy="178043"/>
          </a:xfrm>
          <a:prstGeom prst="rect">
            <a:avLst/>
          </a:prstGeom>
          <a:noFill/>
          <a:ln>
            <a:noFill/>
          </a:ln>
        </p:spPr>
      </p:pic>
      <p:pic>
        <p:nvPicPr>
          <p:cNvPr descr="Image result for staff motivation" id="385" name="Google Shape;385;p1"/>
          <p:cNvPicPr preferRelativeResize="0"/>
          <p:nvPr/>
        </p:nvPicPr>
        <p:blipFill rotWithShape="1">
          <a:blip r:embed="rId47">
            <a:alphaModFix/>
          </a:blip>
          <a:srcRect b="0" l="0" r="0" t="20825"/>
          <a:stretch/>
        </p:blipFill>
        <p:spPr>
          <a:xfrm>
            <a:off x="7029986" y="1221362"/>
            <a:ext cx="405693" cy="249497"/>
          </a:xfrm>
          <a:prstGeom prst="rect">
            <a:avLst/>
          </a:prstGeom>
          <a:noFill/>
          <a:ln>
            <a:noFill/>
          </a:ln>
        </p:spPr>
      </p:pic>
      <p:pic>
        <p:nvPicPr>
          <p:cNvPr descr="Image result for exam" id="386" name="Google Shape;386;p1"/>
          <p:cNvPicPr preferRelativeResize="0"/>
          <p:nvPr/>
        </p:nvPicPr>
        <p:blipFill rotWithShape="1">
          <a:blip r:embed="rId11">
            <a:alphaModFix/>
          </a:blip>
          <a:srcRect b="0" l="0" r="0" t="0"/>
          <a:stretch/>
        </p:blipFill>
        <p:spPr>
          <a:xfrm>
            <a:off x="6097699" y="1062243"/>
            <a:ext cx="147420" cy="147420"/>
          </a:xfrm>
          <a:prstGeom prst="rect">
            <a:avLst/>
          </a:prstGeom>
          <a:noFill/>
          <a:ln>
            <a:noFill/>
          </a:ln>
        </p:spPr>
      </p:pic>
      <p:pic>
        <p:nvPicPr>
          <p:cNvPr descr="Image result for staff retention" id="387" name="Google Shape;387;p1"/>
          <p:cNvPicPr preferRelativeResize="0"/>
          <p:nvPr/>
        </p:nvPicPr>
        <p:blipFill rotWithShape="1">
          <a:blip r:embed="rId48">
            <a:alphaModFix/>
          </a:blip>
          <a:srcRect b="0" l="0" r="0" t="0"/>
          <a:stretch/>
        </p:blipFill>
        <p:spPr>
          <a:xfrm>
            <a:off x="6231337" y="2089146"/>
            <a:ext cx="344165" cy="344165"/>
          </a:xfrm>
          <a:prstGeom prst="rect">
            <a:avLst/>
          </a:prstGeom>
          <a:noFill/>
          <a:ln>
            <a:noFill/>
          </a:ln>
        </p:spPr>
      </p:pic>
      <p:pic>
        <p:nvPicPr>
          <p:cNvPr descr="Related image" id="388" name="Google Shape;388;p1"/>
          <p:cNvPicPr preferRelativeResize="0"/>
          <p:nvPr/>
        </p:nvPicPr>
        <p:blipFill rotWithShape="1">
          <a:blip r:embed="rId49">
            <a:alphaModFix/>
          </a:blip>
          <a:srcRect b="0" l="0" r="0" t="0"/>
          <a:stretch/>
        </p:blipFill>
        <p:spPr>
          <a:xfrm>
            <a:off x="3727572" y="2311303"/>
            <a:ext cx="269986" cy="193525"/>
          </a:xfrm>
          <a:prstGeom prst="rect">
            <a:avLst/>
          </a:prstGeom>
          <a:noFill/>
          <a:ln>
            <a:noFill/>
          </a:ln>
        </p:spPr>
      </p:pic>
      <p:pic>
        <p:nvPicPr>
          <p:cNvPr descr="Image result for hierarchy" id="389" name="Google Shape;389;p1"/>
          <p:cNvPicPr preferRelativeResize="0"/>
          <p:nvPr/>
        </p:nvPicPr>
        <p:blipFill rotWithShape="1">
          <a:blip r:embed="rId50">
            <a:alphaModFix/>
          </a:blip>
          <a:srcRect b="0" l="0" r="0" t="0"/>
          <a:stretch/>
        </p:blipFill>
        <p:spPr>
          <a:xfrm>
            <a:off x="2011744" y="2160164"/>
            <a:ext cx="220542" cy="210776"/>
          </a:xfrm>
          <a:prstGeom prst="rect">
            <a:avLst/>
          </a:prstGeom>
          <a:noFill/>
          <a:ln>
            <a:noFill/>
          </a:ln>
        </p:spPr>
      </p:pic>
      <p:pic>
        <p:nvPicPr>
          <p:cNvPr descr="Image result for customer" id="390" name="Google Shape;390;p1"/>
          <p:cNvPicPr preferRelativeResize="0"/>
          <p:nvPr/>
        </p:nvPicPr>
        <p:blipFill rotWithShape="1">
          <a:blip r:embed="rId6">
            <a:alphaModFix/>
          </a:blip>
          <a:srcRect b="0" l="0" r="0" t="0"/>
          <a:stretch/>
        </p:blipFill>
        <p:spPr>
          <a:xfrm>
            <a:off x="2123207" y="3940020"/>
            <a:ext cx="208508" cy="208508"/>
          </a:xfrm>
          <a:prstGeom prst="rect">
            <a:avLst/>
          </a:prstGeom>
          <a:noFill/>
          <a:ln>
            <a:noFill/>
          </a:ln>
        </p:spPr>
      </p:pic>
      <p:sp>
        <p:nvSpPr>
          <p:cNvPr descr="Image result for people at meeting" id="391" name="Google Shape;391;p1"/>
          <p:cNvSpPr/>
          <p:nvPr/>
        </p:nvSpPr>
        <p:spPr>
          <a:xfrm>
            <a:off x="121472" y="-716313"/>
            <a:ext cx="4477200" cy="1496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392" name="Google Shape;392;p1"/>
          <p:cNvPicPr preferRelativeResize="0"/>
          <p:nvPr/>
        </p:nvPicPr>
        <p:blipFill rotWithShape="1">
          <a:blip r:embed="rId51">
            <a:alphaModFix/>
          </a:blip>
          <a:srcRect b="40657" l="6078" r="5584" t="30873"/>
          <a:stretch/>
        </p:blipFill>
        <p:spPr>
          <a:xfrm>
            <a:off x="2891614" y="5025045"/>
            <a:ext cx="543407" cy="146739"/>
          </a:xfrm>
          <a:prstGeom prst="rect">
            <a:avLst/>
          </a:prstGeom>
          <a:noFill/>
          <a:ln>
            <a:noFill/>
          </a:ln>
        </p:spPr>
      </p:pic>
      <p:pic>
        <p:nvPicPr>
          <p:cNvPr descr="Image result for job responsibilities" id="393" name="Google Shape;393;p1"/>
          <p:cNvPicPr preferRelativeResize="0"/>
          <p:nvPr/>
        </p:nvPicPr>
        <p:blipFill rotWithShape="1">
          <a:blip r:embed="rId52">
            <a:alphaModFix/>
          </a:blip>
          <a:srcRect b="0" l="21934" r="23117" t="0"/>
          <a:stretch/>
        </p:blipFill>
        <p:spPr>
          <a:xfrm>
            <a:off x="4151104" y="3318482"/>
            <a:ext cx="268351" cy="213462"/>
          </a:xfrm>
          <a:prstGeom prst="rect">
            <a:avLst/>
          </a:prstGeom>
          <a:noFill/>
          <a:ln>
            <a:noFill/>
          </a:ln>
        </p:spPr>
      </p:pic>
      <p:sp>
        <p:nvSpPr>
          <p:cNvPr id="394" name="Google Shape;394;p1"/>
          <p:cNvSpPr txBox="1"/>
          <p:nvPr/>
        </p:nvSpPr>
        <p:spPr>
          <a:xfrm rot="-5400000">
            <a:off x="242883" y="6133808"/>
            <a:ext cx="1653300" cy="240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1.5 UNDERSTANDING EXTERNAL INFLUENCES</a:t>
            </a:r>
            <a:endParaRPr b="1" i="0" sz="1000" u="none" cap="none" strike="noStrike">
              <a:solidFill>
                <a:schemeClr val="dk1"/>
              </a:solidFill>
              <a:latin typeface="Gill Sans"/>
              <a:ea typeface="Gill Sans"/>
              <a:cs typeface="Gill Sans"/>
              <a:sym typeface="Gill Sans"/>
            </a:endParaRPr>
          </a:p>
        </p:txBody>
      </p:sp>
      <p:sp>
        <p:nvSpPr>
          <p:cNvPr id="395" name="Google Shape;395;p1"/>
          <p:cNvSpPr txBox="1"/>
          <p:nvPr/>
        </p:nvSpPr>
        <p:spPr>
          <a:xfrm rot="1415459">
            <a:off x="5325853" y="4329879"/>
            <a:ext cx="2024714" cy="200846"/>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2.2 MAKING</a:t>
            </a:r>
            <a:endParaRPr b="0" i="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 MARKETING DECISIONS </a:t>
            </a:r>
            <a:endParaRPr b="1" i="0" sz="1000" u="none" cap="none" strike="noStrike">
              <a:solidFill>
                <a:schemeClr val="dk1"/>
              </a:solidFill>
              <a:latin typeface="Gill Sans"/>
              <a:ea typeface="Gill Sans"/>
              <a:cs typeface="Gill Sans"/>
              <a:sym typeface="Gill Sans"/>
            </a:endParaRPr>
          </a:p>
        </p:txBody>
      </p:sp>
      <p:sp>
        <p:nvSpPr>
          <p:cNvPr id="396" name="Google Shape;396;p1"/>
          <p:cNvSpPr txBox="1"/>
          <p:nvPr/>
        </p:nvSpPr>
        <p:spPr>
          <a:xfrm rot="-5400000">
            <a:off x="383114" y="3570086"/>
            <a:ext cx="1653300" cy="240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2.4 MAKING FINANCIAL DECISIONS</a:t>
            </a:r>
            <a:endParaRPr b="1" i="0" sz="1000" u="none" cap="none" strike="noStrike">
              <a:solidFill>
                <a:schemeClr val="dk1"/>
              </a:solidFill>
              <a:latin typeface="Gill Sans"/>
              <a:ea typeface="Gill Sans"/>
              <a:cs typeface="Gill Sans"/>
              <a:sym typeface="Gill Sans"/>
            </a:endParaRPr>
          </a:p>
        </p:txBody>
      </p:sp>
      <p:sp>
        <p:nvSpPr>
          <p:cNvPr id="397" name="Google Shape;397;p1"/>
          <p:cNvSpPr txBox="1"/>
          <p:nvPr/>
        </p:nvSpPr>
        <p:spPr>
          <a:xfrm>
            <a:off x="1599288" y="7938856"/>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1.1 Assessment</a:t>
            </a:r>
            <a:endParaRPr b="0" i="0" sz="600" u="none" cap="none" strike="noStrike">
              <a:solidFill>
                <a:schemeClr val="dk1"/>
              </a:solidFill>
              <a:latin typeface="Calibri"/>
              <a:ea typeface="Calibri"/>
              <a:cs typeface="Calibri"/>
              <a:sym typeface="Calibri"/>
            </a:endParaRPr>
          </a:p>
        </p:txBody>
      </p:sp>
      <p:cxnSp>
        <p:nvCxnSpPr>
          <p:cNvPr id="398" name="Google Shape;398;p1"/>
          <p:cNvCxnSpPr/>
          <p:nvPr/>
        </p:nvCxnSpPr>
        <p:spPr>
          <a:xfrm>
            <a:off x="2110566" y="8082110"/>
            <a:ext cx="644100" cy="60300"/>
          </a:xfrm>
          <a:prstGeom prst="straightConnector1">
            <a:avLst/>
          </a:prstGeom>
          <a:noFill/>
          <a:ln cap="flat" cmpd="sng" w="19050">
            <a:solidFill>
              <a:srgbClr val="FF0000"/>
            </a:solidFill>
            <a:prstDash val="solid"/>
            <a:miter lim="800000"/>
            <a:headEnd len="sm" w="sm" type="none"/>
            <a:tailEnd len="med" w="med" type="oval"/>
          </a:ln>
        </p:spPr>
      </p:cxnSp>
      <p:pic>
        <p:nvPicPr>
          <p:cNvPr descr="Image result for exam" id="399" name="Google Shape;399;p1"/>
          <p:cNvPicPr preferRelativeResize="0"/>
          <p:nvPr/>
        </p:nvPicPr>
        <p:blipFill rotWithShape="1">
          <a:blip r:embed="rId11">
            <a:alphaModFix/>
          </a:blip>
          <a:srcRect b="0" l="0" r="0" t="0"/>
          <a:stretch/>
        </p:blipFill>
        <p:spPr>
          <a:xfrm>
            <a:off x="1668467" y="7789597"/>
            <a:ext cx="147420" cy="147420"/>
          </a:xfrm>
          <a:prstGeom prst="rect">
            <a:avLst/>
          </a:prstGeom>
          <a:noFill/>
          <a:ln>
            <a:noFill/>
          </a:ln>
        </p:spPr>
      </p:pic>
      <p:pic>
        <p:nvPicPr>
          <p:cNvPr descr="https://lh6.googleusercontent.com/ZRg4Z3VFE3JMsnPgy4o_3H-hW3fZTg0mQ_8TQEWvyG8NEesSfAFpBa6FGMNk7s_UU8EZzqp-4yqarVp_GmCQI0U6wquC7lIUZvLovkENol5L4rdFzV1tWin0vyyjJgvBShIrEw9FS_g" id="400" name="Google Shape;400;p1"/>
          <p:cNvPicPr preferRelativeResize="0"/>
          <p:nvPr/>
        </p:nvPicPr>
        <p:blipFill rotWithShape="1">
          <a:blip r:embed="rId53">
            <a:alphaModFix/>
          </a:blip>
          <a:srcRect b="0" l="0" r="80339" t="0"/>
          <a:stretch/>
        </p:blipFill>
        <p:spPr>
          <a:xfrm>
            <a:off x="6467598" y="-9927"/>
            <a:ext cx="914133" cy="95893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2"/>
          <p:cNvSpPr/>
          <p:nvPr/>
        </p:nvSpPr>
        <p:spPr>
          <a:xfrm>
            <a:off x="3719" y="-3851"/>
            <a:ext cx="7594500" cy="10698600"/>
          </a:xfrm>
          <a:prstGeom prst="rect">
            <a:avLst/>
          </a:prstGeom>
          <a:solidFill>
            <a:srgbClr val="144856"/>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07" name="Google Shape;407;p2"/>
          <p:cNvSpPr/>
          <p:nvPr/>
        </p:nvSpPr>
        <p:spPr>
          <a:xfrm>
            <a:off x="144403" y="12462"/>
            <a:ext cx="7313100" cy="10344300"/>
          </a:xfrm>
          <a:prstGeom prst="rect">
            <a:avLst/>
          </a:prstGeom>
          <a:solidFill>
            <a:schemeClr val="lt1"/>
          </a:solidFill>
          <a:ln cap="flat" cmpd="sng" w="41275">
            <a:solidFill>
              <a:srgbClr val="3F3F3F"/>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08" name="Google Shape;408;p2"/>
          <p:cNvSpPr/>
          <p:nvPr/>
        </p:nvSpPr>
        <p:spPr>
          <a:xfrm rot="-5400000">
            <a:off x="846603" y="8084479"/>
            <a:ext cx="1685700" cy="1713000"/>
          </a:xfrm>
          <a:prstGeom prst="blockArc">
            <a:avLst>
              <a:gd fmla="val 10794188" name="adj1"/>
              <a:gd fmla="val 156513" name="adj2"/>
              <a:gd fmla="val 28217"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09" name="Google Shape;409;p2"/>
          <p:cNvSpPr/>
          <p:nvPr/>
        </p:nvSpPr>
        <p:spPr>
          <a:xfrm>
            <a:off x="1239096" y="9420756"/>
            <a:ext cx="4970400" cy="369600"/>
          </a:xfrm>
          <a:prstGeom prst="rect">
            <a:avLst/>
          </a:prstGeom>
          <a:solidFill>
            <a:schemeClr val="accent4"/>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10" name="Google Shape;410;p2"/>
          <p:cNvSpPr/>
          <p:nvPr/>
        </p:nvSpPr>
        <p:spPr>
          <a:xfrm flipH="1" rot="5400000">
            <a:off x="5303304" y="6746954"/>
            <a:ext cx="1751400" cy="1705500"/>
          </a:xfrm>
          <a:prstGeom prst="blockArc">
            <a:avLst>
              <a:gd fmla="val 10800000" name="adj1"/>
              <a:gd fmla="val 1572" name="adj2"/>
              <a:gd fmla="val 27649"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11" name="Google Shape;411;p2"/>
          <p:cNvSpPr/>
          <p:nvPr/>
        </p:nvSpPr>
        <p:spPr>
          <a:xfrm>
            <a:off x="1715485" y="8097991"/>
            <a:ext cx="4561500" cy="377400"/>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12" name="Google Shape;412;p2"/>
          <p:cNvSpPr/>
          <p:nvPr/>
        </p:nvSpPr>
        <p:spPr>
          <a:xfrm>
            <a:off x="1615085" y="6728910"/>
            <a:ext cx="4561500" cy="3582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13" name="Google Shape;413;p2"/>
          <p:cNvSpPr/>
          <p:nvPr/>
        </p:nvSpPr>
        <p:spPr>
          <a:xfrm rot="-5400000">
            <a:off x="792743" y="5447980"/>
            <a:ext cx="1635900" cy="1659600"/>
          </a:xfrm>
          <a:prstGeom prst="blockArc">
            <a:avLst>
              <a:gd fmla="val 10726998" name="adj1"/>
              <a:gd fmla="val 263439" name="adj2"/>
              <a:gd fmla="val 28511"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14" name="Google Shape;414;p2"/>
          <p:cNvSpPr/>
          <p:nvPr/>
        </p:nvSpPr>
        <p:spPr>
          <a:xfrm flipH="1" rot="5400000">
            <a:off x="5245806" y="4082133"/>
            <a:ext cx="1726200" cy="1786200"/>
          </a:xfrm>
          <a:prstGeom prst="blockArc">
            <a:avLst>
              <a:gd fmla="val 10800000" name="adj1"/>
              <a:gd fmla="val 1572" name="adj2"/>
              <a:gd fmla="val 27649"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15" name="Google Shape;415;p2"/>
          <p:cNvSpPr/>
          <p:nvPr/>
        </p:nvSpPr>
        <p:spPr>
          <a:xfrm>
            <a:off x="1590295" y="5458995"/>
            <a:ext cx="4653604" cy="381872"/>
          </a:xfrm>
          <a:custGeom>
            <a:rect b="b" l="l" r="r" t="t"/>
            <a:pathLst>
              <a:path extrusionOk="0" h="652772" w="5909338">
                <a:moveTo>
                  <a:pt x="0" y="0"/>
                </a:moveTo>
                <a:lnTo>
                  <a:pt x="5909338" y="0"/>
                </a:lnTo>
                <a:lnTo>
                  <a:pt x="5826211" y="652772"/>
                </a:lnTo>
                <a:lnTo>
                  <a:pt x="0" y="642380"/>
                </a:lnTo>
                <a:lnTo>
                  <a:pt x="0" y="0"/>
                </a:lnTo>
                <a:close/>
              </a:path>
            </a:pathLst>
          </a:cu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16" name="Google Shape;416;p2"/>
          <p:cNvSpPr/>
          <p:nvPr/>
        </p:nvSpPr>
        <p:spPr>
          <a:xfrm>
            <a:off x="1651031" y="4116872"/>
            <a:ext cx="4550400" cy="3948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17" name="Google Shape;417;p2"/>
          <p:cNvSpPr/>
          <p:nvPr/>
        </p:nvSpPr>
        <p:spPr>
          <a:xfrm rot="-5400000">
            <a:off x="832178" y="2752114"/>
            <a:ext cx="1745400" cy="1773600"/>
          </a:xfrm>
          <a:prstGeom prst="blockArc">
            <a:avLst>
              <a:gd fmla="val 10800000" name="adj1"/>
              <a:gd fmla="val 156513" name="adj2"/>
              <a:gd fmla="val 28217"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18" name="Google Shape;418;p2"/>
          <p:cNvSpPr/>
          <p:nvPr/>
        </p:nvSpPr>
        <p:spPr>
          <a:xfrm>
            <a:off x="1698132" y="2768009"/>
            <a:ext cx="4550400" cy="3900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19" name="Google Shape;419;p2"/>
          <p:cNvSpPr/>
          <p:nvPr/>
        </p:nvSpPr>
        <p:spPr>
          <a:xfrm>
            <a:off x="653223" y="8873997"/>
            <a:ext cx="948300" cy="791400"/>
          </a:xfrm>
          <a:prstGeom prst="ellipse">
            <a:avLst/>
          </a:prstGeom>
          <a:solidFill>
            <a:srgbClr val="00B05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20" name="Google Shape;420;p2"/>
          <p:cNvSpPr/>
          <p:nvPr/>
        </p:nvSpPr>
        <p:spPr>
          <a:xfrm>
            <a:off x="770978" y="8983790"/>
            <a:ext cx="700200" cy="587400"/>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21" name="Google Shape;421;p2"/>
          <p:cNvSpPr txBox="1"/>
          <p:nvPr/>
        </p:nvSpPr>
        <p:spPr>
          <a:xfrm>
            <a:off x="785852" y="9009750"/>
            <a:ext cx="657000" cy="168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YEAR</a:t>
            </a:r>
            <a:endParaRPr b="0" i="0" sz="1000" u="none" cap="none" strike="noStrike">
              <a:solidFill>
                <a:srgbClr val="000000"/>
              </a:solidFill>
              <a:latin typeface="Arial"/>
              <a:ea typeface="Arial"/>
              <a:cs typeface="Arial"/>
              <a:sym typeface="Arial"/>
            </a:endParaRPr>
          </a:p>
        </p:txBody>
      </p:sp>
      <p:sp>
        <p:nvSpPr>
          <p:cNvPr id="422" name="Google Shape;422;p2"/>
          <p:cNvSpPr txBox="1"/>
          <p:nvPr/>
        </p:nvSpPr>
        <p:spPr>
          <a:xfrm>
            <a:off x="801958" y="9053592"/>
            <a:ext cx="655800" cy="501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3500"/>
              <a:buFont typeface="Arial"/>
              <a:buNone/>
            </a:pPr>
            <a:r>
              <a:rPr b="1" i="0" lang="en-GB" sz="3500" u="none" cap="none" strike="noStrike">
                <a:solidFill>
                  <a:schemeClr val="dk1"/>
                </a:solidFill>
                <a:latin typeface="Calibri"/>
                <a:ea typeface="Calibri"/>
                <a:cs typeface="Calibri"/>
                <a:sym typeface="Calibri"/>
              </a:rPr>
              <a:t>10</a:t>
            </a:r>
            <a:endParaRPr b="1" i="0" sz="3500" u="none" cap="none" strike="noStrike">
              <a:solidFill>
                <a:schemeClr val="dk1"/>
              </a:solidFill>
              <a:latin typeface="Calibri"/>
              <a:ea typeface="Calibri"/>
              <a:cs typeface="Calibri"/>
              <a:sym typeface="Calibri"/>
            </a:endParaRPr>
          </a:p>
        </p:txBody>
      </p:sp>
      <p:sp>
        <p:nvSpPr>
          <p:cNvPr id="423" name="Google Shape;423;p2"/>
          <p:cNvSpPr/>
          <p:nvPr/>
        </p:nvSpPr>
        <p:spPr>
          <a:xfrm>
            <a:off x="2267069" y="5252959"/>
            <a:ext cx="949500" cy="791400"/>
          </a:xfrm>
          <a:prstGeom prst="ellipse">
            <a:avLst/>
          </a:prstGeom>
          <a:solidFill>
            <a:srgbClr val="00B05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24" name="Google Shape;424;p2"/>
          <p:cNvSpPr/>
          <p:nvPr/>
        </p:nvSpPr>
        <p:spPr>
          <a:xfrm>
            <a:off x="2350266" y="5348453"/>
            <a:ext cx="778800" cy="599700"/>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25" name="Google Shape;425;p2"/>
          <p:cNvSpPr txBox="1"/>
          <p:nvPr/>
        </p:nvSpPr>
        <p:spPr>
          <a:xfrm>
            <a:off x="2403553" y="5377159"/>
            <a:ext cx="657000" cy="168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YEAR</a:t>
            </a:r>
            <a:endParaRPr b="0" i="0" sz="1000" u="none" cap="none" strike="noStrike">
              <a:solidFill>
                <a:srgbClr val="000000"/>
              </a:solidFill>
              <a:latin typeface="Arial"/>
              <a:ea typeface="Arial"/>
              <a:cs typeface="Arial"/>
              <a:sym typeface="Arial"/>
            </a:endParaRPr>
          </a:p>
        </p:txBody>
      </p:sp>
      <p:sp>
        <p:nvSpPr>
          <p:cNvPr id="426" name="Google Shape;426;p2"/>
          <p:cNvSpPr txBox="1"/>
          <p:nvPr/>
        </p:nvSpPr>
        <p:spPr>
          <a:xfrm>
            <a:off x="2390998" y="5421625"/>
            <a:ext cx="694200" cy="5040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3500"/>
              <a:buFont typeface="Arial"/>
              <a:buNone/>
            </a:pPr>
            <a:r>
              <a:rPr b="1" i="0" lang="en-GB" sz="3500" u="none" cap="none" strike="noStrike">
                <a:solidFill>
                  <a:schemeClr val="dk1"/>
                </a:solidFill>
                <a:latin typeface="Calibri"/>
                <a:ea typeface="Calibri"/>
                <a:cs typeface="Calibri"/>
                <a:sym typeface="Calibri"/>
              </a:rPr>
              <a:t>11</a:t>
            </a:r>
            <a:endParaRPr b="1" i="0" sz="3500" u="none" cap="none" strike="noStrike">
              <a:solidFill>
                <a:schemeClr val="dk1"/>
              </a:solidFill>
              <a:latin typeface="Calibri"/>
              <a:ea typeface="Calibri"/>
              <a:cs typeface="Calibri"/>
              <a:sym typeface="Calibri"/>
            </a:endParaRPr>
          </a:p>
        </p:txBody>
      </p:sp>
      <p:sp>
        <p:nvSpPr>
          <p:cNvPr id="427" name="Google Shape;427;p2"/>
          <p:cNvSpPr/>
          <p:nvPr/>
        </p:nvSpPr>
        <p:spPr>
          <a:xfrm>
            <a:off x="5834386" y="9178236"/>
            <a:ext cx="948300" cy="791400"/>
          </a:xfrm>
          <a:prstGeom prst="ellipse">
            <a:avLst/>
          </a:prstGeom>
          <a:solidFill>
            <a:srgbClr val="00B05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28" name="Google Shape;428;p2"/>
          <p:cNvSpPr/>
          <p:nvPr/>
        </p:nvSpPr>
        <p:spPr>
          <a:xfrm>
            <a:off x="5979409" y="9302437"/>
            <a:ext cx="675600" cy="558300"/>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pic>
        <p:nvPicPr>
          <p:cNvPr id="429" name="Google Shape;429;p2"/>
          <p:cNvPicPr preferRelativeResize="0"/>
          <p:nvPr/>
        </p:nvPicPr>
        <p:blipFill rotWithShape="1">
          <a:blip r:embed="rId3">
            <a:alphaModFix/>
          </a:blip>
          <a:srcRect b="0" l="0" r="0" t="0"/>
          <a:stretch/>
        </p:blipFill>
        <p:spPr>
          <a:xfrm>
            <a:off x="6834801" y="9356886"/>
            <a:ext cx="418812" cy="418812"/>
          </a:xfrm>
          <a:prstGeom prst="rect">
            <a:avLst/>
          </a:prstGeom>
          <a:noFill/>
          <a:ln>
            <a:noFill/>
          </a:ln>
        </p:spPr>
      </p:pic>
      <p:cxnSp>
        <p:nvCxnSpPr>
          <p:cNvPr id="430" name="Google Shape;430;p2"/>
          <p:cNvCxnSpPr/>
          <p:nvPr/>
        </p:nvCxnSpPr>
        <p:spPr>
          <a:xfrm rot="10800000">
            <a:off x="5631698" y="9700191"/>
            <a:ext cx="121500" cy="208800"/>
          </a:xfrm>
          <a:prstGeom prst="straightConnector1">
            <a:avLst/>
          </a:prstGeom>
          <a:noFill/>
          <a:ln cap="flat" cmpd="sng" w="19050">
            <a:solidFill>
              <a:srgbClr val="00B050"/>
            </a:solidFill>
            <a:prstDash val="solid"/>
            <a:miter lim="800000"/>
            <a:headEnd len="sm" w="sm" type="none"/>
            <a:tailEnd len="med" w="med" type="oval"/>
          </a:ln>
        </p:spPr>
      </p:cxnSp>
      <p:sp>
        <p:nvSpPr>
          <p:cNvPr id="431" name="Google Shape;431;p2"/>
          <p:cNvSpPr txBox="1"/>
          <p:nvPr/>
        </p:nvSpPr>
        <p:spPr>
          <a:xfrm>
            <a:off x="5477589" y="9864422"/>
            <a:ext cx="731100" cy="2052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PSHCE – equality &amp; ethics</a:t>
            </a:r>
            <a:endParaRPr b="0" i="0" sz="600" u="none" cap="none" strike="noStrike">
              <a:solidFill>
                <a:schemeClr val="dk1"/>
              </a:solidFill>
              <a:latin typeface="Calibri"/>
              <a:ea typeface="Calibri"/>
              <a:cs typeface="Calibri"/>
              <a:sym typeface="Calibri"/>
            </a:endParaRPr>
          </a:p>
        </p:txBody>
      </p:sp>
      <p:cxnSp>
        <p:nvCxnSpPr>
          <p:cNvPr id="432" name="Google Shape;432;p2"/>
          <p:cNvCxnSpPr/>
          <p:nvPr/>
        </p:nvCxnSpPr>
        <p:spPr>
          <a:xfrm flipH="1">
            <a:off x="5574162" y="9289521"/>
            <a:ext cx="115200" cy="205500"/>
          </a:xfrm>
          <a:prstGeom prst="straightConnector1">
            <a:avLst/>
          </a:prstGeom>
          <a:noFill/>
          <a:ln cap="flat" cmpd="sng" w="19050">
            <a:solidFill>
              <a:srgbClr val="00B050"/>
            </a:solidFill>
            <a:prstDash val="solid"/>
            <a:miter lim="800000"/>
            <a:headEnd len="sm" w="sm" type="none"/>
            <a:tailEnd len="med" w="med" type="oval"/>
          </a:ln>
        </p:spPr>
      </p:cxnSp>
      <p:cxnSp>
        <p:nvCxnSpPr>
          <p:cNvPr id="433" name="Google Shape;433;p2"/>
          <p:cNvCxnSpPr/>
          <p:nvPr/>
        </p:nvCxnSpPr>
        <p:spPr>
          <a:xfrm flipH="1" rot="10800000">
            <a:off x="4112702" y="9665482"/>
            <a:ext cx="55800" cy="192000"/>
          </a:xfrm>
          <a:prstGeom prst="straightConnector1">
            <a:avLst/>
          </a:prstGeom>
          <a:noFill/>
          <a:ln cap="flat" cmpd="sng" w="19050">
            <a:solidFill>
              <a:srgbClr val="00B050"/>
            </a:solidFill>
            <a:prstDash val="solid"/>
            <a:miter lim="800000"/>
            <a:headEnd len="sm" w="sm" type="none"/>
            <a:tailEnd len="med" w="med" type="oval"/>
          </a:ln>
        </p:spPr>
      </p:cxnSp>
      <p:sp>
        <p:nvSpPr>
          <p:cNvPr id="434" name="Google Shape;434;p2"/>
          <p:cNvSpPr txBox="1"/>
          <p:nvPr/>
        </p:nvSpPr>
        <p:spPr>
          <a:xfrm>
            <a:off x="3416528" y="9191796"/>
            <a:ext cx="788100" cy="2025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Careers – Jobs, recruitment and training </a:t>
            </a:r>
            <a:endParaRPr b="0" i="0" sz="600" u="none" cap="none" strike="noStrike">
              <a:solidFill>
                <a:schemeClr val="dk1"/>
              </a:solidFill>
              <a:latin typeface="Calibri"/>
              <a:ea typeface="Calibri"/>
              <a:cs typeface="Calibri"/>
              <a:sym typeface="Calibri"/>
            </a:endParaRPr>
          </a:p>
        </p:txBody>
      </p:sp>
      <p:cxnSp>
        <p:nvCxnSpPr>
          <p:cNvPr id="435" name="Google Shape;435;p2"/>
          <p:cNvCxnSpPr>
            <a:stCxn id="434" idx="2"/>
          </p:cNvCxnSpPr>
          <p:nvPr/>
        </p:nvCxnSpPr>
        <p:spPr>
          <a:xfrm flipH="1">
            <a:off x="3809978" y="9394296"/>
            <a:ext cx="600" cy="105600"/>
          </a:xfrm>
          <a:prstGeom prst="straightConnector1">
            <a:avLst/>
          </a:prstGeom>
          <a:noFill/>
          <a:ln cap="flat" cmpd="sng" w="19050">
            <a:solidFill>
              <a:srgbClr val="00B050"/>
            </a:solidFill>
            <a:prstDash val="solid"/>
            <a:miter lim="800000"/>
            <a:headEnd len="sm" w="sm" type="none"/>
            <a:tailEnd len="med" w="med" type="oval"/>
          </a:ln>
        </p:spPr>
      </p:cxnSp>
      <p:cxnSp>
        <p:nvCxnSpPr>
          <p:cNvPr id="436" name="Google Shape;436;p2"/>
          <p:cNvCxnSpPr/>
          <p:nvPr/>
        </p:nvCxnSpPr>
        <p:spPr>
          <a:xfrm flipH="1" rot="10800000">
            <a:off x="3643546" y="9689551"/>
            <a:ext cx="108600" cy="171300"/>
          </a:xfrm>
          <a:prstGeom prst="straightConnector1">
            <a:avLst/>
          </a:prstGeom>
          <a:noFill/>
          <a:ln cap="flat" cmpd="sng" w="19050">
            <a:solidFill>
              <a:srgbClr val="00B050"/>
            </a:solidFill>
            <a:prstDash val="solid"/>
            <a:miter lim="800000"/>
            <a:headEnd len="sm" w="sm" type="none"/>
            <a:tailEnd len="med" w="med" type="oval"/>
          </a:ln>
        </p:spPr>
      </p:cxnSp>
      <p:sp>
        <p:nvSpPr>
          <p:cNvPr id="437" name="Google Shape;437;p2"/>
          <p:cNvSpPr txBox="1"/>
          <p:nvPr/>
        </p:nvSpPr>
        <p:spPr>
          <a:xfrm>
            <a:off x="4232869" y="9818548"/>
            <a:ext cx="670200" cy="2757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Geography – environmental issues </a:t>
            </a:r>
            <a:endParaRPr b="0" i="0" sz="600" u="none" cap="none" strike="noStrike">
              <a:solidFill>
                <a:schemeClr val="dk1"/>
              </a:solidFill>
              <a:latin typeface="Calibri"/>
              <a:ea typeface="Calibri"/>
              <a:cs typeface="Calibri"/>
              <a:sym typeface="Calibri"/>
            </a:endParaRPr>
          </a:p>
        </p:txBody>
      </p:sp>
      <p:cxnSp>
        <p:nvCxnSpPr>
          <p:cNvPr id="438" name="Google Shape;438;p2"/>
          <p:cNvCxnSpPr/>
          <p:nvPr/>
        </p:nvCxnSpPr>
        <p:spPr>
          <a:xfrm rot="10800000">
            <a:off x="3391043" y="8403833"/>
            <a:ext cx="229800" cy="152100"/>
          </a:xfrm>
          <a:prstGeom prst="straightConnector1">
            <a:avLst/>
          </a:prstGeom>
          <a:noFill/>
          <a:ln cap="flat" cmpd="sng" w="19050">
            <a:solidFill>
              <a:srgbClr val="00B0F0"/>
            </a:solidFill>
            <a:prstDash val="solid"/>
            <a:miter lim="800000"/>
            <a:headEnd len="sm" w="sm" type="none"/>
            <a:tailEnd len="med" w="med" type="oval"/>
          </a:ln>
        </p:spPr>
      </p:cxnSp>
      <p:cxnSp>
        <p:nvCxnSpPr>
          <p:cNvPr id="439" name="Google Shape;439;p2"/>
          <p:cNvCxnSpPr/>
          <p:nvPr/>
        </p:nvCxnSpPr>
        <p:spPr>
          <a:xfrm>
            <a:off x="1871507" y="6690891"/>
            <a:ext cx="384300" cy="124500"/>
          </a:xfrm>
          <a:prstGeom prst="straightConnector1">
            <a:avLst/>
          </a:prstGeom>
          <a:noFill/>
          <a:ln cap="flat" cmpd="sng" w="19050">
            <a:solidFill>
              <a:srgbClr val="00B0F0"/>
            </a:solidFill>
            <a:prstDash val="solid"/>
            <a:miter lim="800000"/>
            <a:headEnd len="sm" w="sm" type="none"/>
            <a:tailEnd len="med" w="med" type="oval"/>
          </a:ln>
        </p:spPr>
      </p:cxnSp>
      <p:sp>
        <p:nvSpPr>
          <p:cNvPr id="440" name="Google Shape;440;p2"/>
          <p:cNvSpPr txBox="1"/>
          <p:nvPr/>
        </p:nvSpPr>
        <p:spPr>
          <a:xfrm>
            <a:off x="2073367" y="9186959"/>
            <a:ext cx="939300" cy="165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option advice in Computing lessons </a:t>
            </a:r>
            <a:endParaRPr b="0" i="0" sz="600" u="none" cap="none" strike="noStrike">
              <a:solidFill>
                <a:schemeClr val="dk1"/>
              </a:solidFill>
              <a:latin typeface="Calibri"/>
              <a:ea typeface="Calibri"/>
              <a:cs typeface="Calibri"/>
              <a:sym typeface="Calibri"/>
            </a:endParaRPr>
          </a:p>
        </p:txBody>
      </p:sp>
      <p:cxnSp>
        <p:nvCxnSpPr>
          <p:cNvPr id="441" name="Google Shape;441;p2"/>
          <p:cNvCxnSpPr>
            <a:stCxn id="442" idx="2"/>
          </p:cNvCxnSpPr>
          <p:nvPr/>
        </p:nvCxnSpPr>
        <p:spPr>
          <a:xfrm flipH="1">
            <a:off x="2936691" y="9228773"/>
            <a:ext cx="59100" cy="248400"/>
          </a:xfrm>
          <a:prstGeom prst="straightConnector1">
            <a:avLst/>
          </a:prstGeom>
          <a:noFill/>
          <a:ln cap="flat" cmpd="sng" w="19050">
            <a:solidFill>
              <a:srgbClr val="00B0F0"/>
            </a:solidFill>
            <a:prstDash val="solid"/>
            <a:miter lim="800000"/>
            <a:headEnd len="sm" w="sm" type="none"/>
            <a:tailEnd len="med" w="med" type="oval"/>
          </a:ln>
        </p:spPr>
      </p:cxnSp>
      <p:sp>
        <p:nvSpPr>
          <p:cNvPr id="443" name="Google Shape;443;p2"/>
          <p:cNvSpPr txBox="1"/>
          <p:nvPr/>
        </p:nvSpPr>
        <p:spPr>
          <a:xfrm>
            <a:off x="2256911" y="9849907"/>
            <a:ext cx="8334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Business teachers/students advice</a:t>
            </a:r>
            <a:endParaRPr b="0" i="0" sz="600" u="none" cap="none" strike="noStrike">
              <a:solidFill>
                <a:schemeClr val="dk1"/>
              </a:solidFill>
              <a:latin typeface="Calibri"/>
              <a:ea typeface="Calibri"/>
              <a:cs typeface="Calibri"/>
              <a:sym typeface="Calibri"/>
            </a:endParaRPr>
          </a:p>
        </p:txBody>
      </p:sp>
      <p:cxnSp>
        <p:nvCxnSpPr>
          <p:cNvPr id="444" name="Google Shape;444;p2"/>
          <p:cNvCxnSpPr/>
          <p:nvPr/>
        </p:nvCxnSpPr>
        <p:spPr>
          <a:xfrm flipH="1">
            <a:off x="2422021" y="3997963"/>
            <a:ext cx="169800" cy="223800"/>
          </a:xfrm>
          <a:prstGeom prst="straightConnector1">
            <a:avLst/>
          </a:prstGeom>
          <a:noFill/>
          <a:ln cap="flat" cmpd="sng" w="19050">
            <a:solidFill>
              <a:srgbClr val="00B0F0"/>
            </a:solidFill>
            <a:prstDash val="solid"/>
            <a:miter lim="800000"/>
            <a:headEnd len="sm" w="sm" type="none"/>
            <a:tailEnd len="med" w="med" type="oval"/>
          </a:ln>
        </p:spPr>
      </p:cxnSp>
      <p:cxnSp>
        <p:nvCxnSpPr>
          <p:cNvPr id="445" name="Google Shape;445;p2"/>
          <p:cNvCxnSpPr/>
          <p:nvPr/>
        </p:nvCxnSpPr>
        <p:spPr>
          <a:xfrm flipH="1" rot="10800000">
            <a:off x="2120116" y="3080767"/>
            <a:ext cx="35400" cy="135900"/>
          </a:xfrm>
          <a:prstGeom prst="straightConnector1">
            <a:avLst/>
          </a:prstGeom>
          <a:noFill/>
          <a:ln cap="flat" cmpd="sng" w="19050">
            <a:solidFill>
              <a:srgbClr val="00B0F0"/>
            </a:solidFill>
            <a:prstDash val="solid"/>
            <a:miter lim="800000"/>
            <a:headEnd len="sm" w="sm" type="none"/>
            <a:tailEnd len="med" w="med" type="oval"/>
          </a:ln>
        </p:spPr>
      </p:cxnSp>
      <p:sp>
        <p:nvSpPr>
          <p:cNvPr id="446" name="Google Shape;446;p2"/>
          <p:cNvSpPr txBox="1"/>
          <p:nvPr/>
        </p:nvSpPr>
        <p:spPr>
          <a:xfrm>
            <a:off x="219393" y="196564"/>
            <a:ext cx="6061200" cy="261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Calibri"/>
                <a:ea typeface="Calibri"/>
                <a:cs typeface="Calibri"/>
                <a:sym typeface="Calibri"/>
              </a:rPr>
              <a:t>Curriculum intent: </a:t>
            </a:r>
            <a:r>
              <a:rPr b="0" i="0" lang="en-GB" sz="800" u="none" cap="none" strike="noStrike">
                <a:solidFill>
                  <a:schemeClr val="dk1"/>
                </a:solidFill>
                <a:latin typeface="Calibri"/>
                <a:ea typeface="Calibri"/>
                <a:cs typeface="Calibri"/>
                <a:sym typeface="Calibri"/>
              </a:rPr>
              <a:t>The aim of the Business studies GCSE curriculum is </a:t>
            </a:r>
            <a:r>
              <a:rPr b="0" i="0" lang="en-GB" sz="800" u="none" cap="none" strike="noStrike">
                <a:solidFill>
                  <a:srgbClr val="000000"/>
                </a:solidFill>
                <a:latin typeface="Calibri"/>
                <a:ea typeface="Calibri"/>
                <a:cs typeface="Calibri"/>
                <a:sym typeface="Calibri"/>
              </a:rPr>
              <a:t>designed to allow learners to make informed judgements,  understand practical theory and how it can be applied within emerging industries.  Allowing learners to shape the world in the future.  </a:t>
            </a:r>
            <a:br>
              <a:rPr b="0" i="0" lang="en-GB" sz="800" u="none" cap="none" strike="noStrike">
                <a:solidFill>
                  <a:srgbClr val="000000"/>
                </a:solidFill>
                <a:latin typeface="Calibri"/>
                <a:ea typeface="Calibri"/>
                <a:cs typeface="Calibri"/>
                <a:sym typeface="Calibri"/>
              </a:rPr>
            </a:br>
            <a:endParaRPr b="0" i="0" sz="800" u="none" cap="none" strike="noStrike">
              <a:solidFill>
                <a:schemeClr val="dk1"/>
              </a:solidFill>
              <a:latin typeface="Calibri"/>
              <a:ea typeface="Calibri"/>
              <a:cs typeface="Calibri"/>
              <a:sym typeface="Calibri"/>
            </a:endParaRPr>
          </a:p>
        </p:txBody>
      </p:sp>
      <p:sp>
        <p:nvSpPr>
          <p:cNvPr id="447" name="Google Shape;447;p2"/>
          <p:cNvSpPr txBox="1"/>
          <p:nvPr/>
        </p:nvSpPr>
        <p:spPr>
          <a:xfrm>
            <a:off x="5863566" y="9410098"/>
            <a:ext cx="966300" cy="519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3500"/>
              <a:buFont typeface="Arial"/>
              <a:buNone/>
            </a:pPr>
            <a:r>
              <a:rPr b="1" i="0" lang="en-GB" sz="3500" u="none" cap="none" strike="noStrike">
                <a:solidFill>
                  <a:schemeClr val="dk1"/>
                </a:solidFill>
                <a:latin typeface="Gill Sans"/>
                <a:ea typeface="Gill Sans"/>
                <a:cs typeface="Gill Sans"/>
                <a:sym typeface="Gill Sans"/>
              </a:rPr>
              <a:t>8/9</a:t>
            </a:r>
            <a:endParaRPr b="1" i="0" sz="3500" u="none" cap="none" strike="noStrike">
              <a:solidFill>
                <a:schemeClr val="dk1"/>
              </a:solidFill>
              <a:latin typeface="Gill Sans"/>
              <a:ea typeface="Gill Sans"/>
              <a:cs typeface="Gill Sans"/>
              <a:sym typeface="Gill Sans"/>
            </a:endParaRPr>
          </a:p>
        </p:txBody>
      </p:sp>
      <p:sp>
        <p:nvSpPr>
          <p:cNvPr id="448" name="Google Shape;448;p2"/>
          <p:cNvSpPr txBox="1"/>
          <p:nvPr/>
        </p:nvSpPr>
        <p:spPr>
          <a:xfrm>
            <a:off x="5948420" y="9313026"/>
            <a:ext cx="657000" cy="2061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Gill Sans"/>
                <a:ea typeface="Gill Sans"/>
                <a:cs typeface="Gill Sans"/>
                <a:sym typeface="Gill Sans"/>
              </a:rPr>
              <a:t>YEAR</a:t>
            </a:r>
            <a:endParaRPr b="0" i="0" sz="1000" u="none" cap="none" strike="noStrike">
              <a:solidFill>
                <a:srgbClr val="000000"/>
              </a:solidFill>
              <a:latin typeface="Arial"/>
              <a:ea typeface="Arial"/>
              <a:cs typeface="Arial"/>
              <a:sym typeface="Arial"/>
            </a:endParaRPr>
          </a:p>
        </p:txBody>
      </p:sp>
      <p:sp>
        <p:nvSpPr>
          <p:cNvPr id="449" name="Google Shape;449;p2"/>
          <p:cNvSpPr txBox="1"/>
          <p:nvPr/>
        </p:nvSpPr>
        <p:spPr>
          <a:xfrm>
            <a:off x="3170673" y="9494993"/>
            <a:ext cx="27939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BUSINESS THEORY CROSS CURRICULUM LINKS</a:t>
            </a:r>
            <a:endParaRPr b="1" i="0" sz="1000" u="none" cap="none" strike="noStrike">
              <a:solidFill>
                <a:schemeClr val="dk1"/>
              </a:solidFill>
              <a:latin typeface="Gill Sans"/>
              <a:ea typeface="Gill Sans"/>
              <a:cs typeface="Gill Sans"/>
              <a:sym typeface="Gill Sans"/>
            </a:endParaRPr>
          </a:p>
        </p:txBody>
      </p:sp>
      <p:cxnSp>
        <p:nvCxnSpPr>
          <p:cNvPr id="450" name="Google Shape;450;p2"/>
          <p:cNvCxnSpPr>
            <a:stCxn id="451" idx="0"/>
          </p:cNvCxnSpPr>
          <p:nvPr/>
        </p:nvCxnSpPr>
        <p:spPr>
          <a:xfrm rot="10800000">
            <a:off x="5175673" y="9689482"/>
            <a:ext cx="25200" cy="168000"/>
          </a:xfrm>
          <a:prstGeom prst="straightConnector1">
            <a:avLst/>
          </a:prstGeom>
          <a:noFill/>
          <a:ln cap="flat" cmpd="sng" w="19050">
            <a:solidFill>
              <a:srgbClr val="00B050"/>
            </a:solidFill>
            <a:prstDash val="solid"/>
            <a:miter lim="800000"/>
            <a:headEnd len="sm" w="sm" type="none"/>
            <a:tailEnd len="med" w="med" type="oval"/>
          </a:ln>
        </p:spPr>
      </p:cxnSp>
      <p:sp>
        <p:nvSpPr>
          <p:cNvPr id="452" name="Google Shape;452;p2"/>
          <p:cNvSpPr txBox="1"/>
          <p:nvPr/>
        </p:nvSpPr>
        <p:spPr>
          <a:xfrm>
            <a:off x="5127000" y="9004016"/>
            <a:ext cx="782400" cy="279900"/>
          </a:xfrm>
          <a:prstGeom prst="rect">
            <a:avLst/>
          </a:prstGeom>
          <a:noFill/>
          <a:ln>
            <a:noFill/>
          </a:ln>
        </p:spPr>
        <p:txBody>
          <a:bodyPr anchorCtr="0" anchor="t" bIns="33025" lIns="66075" spcFirstLastPara="1" rIns="66075" wrap="square" tIns="33025">
            <a:noAutofit/>
          </a:bodyPr>
          <a:lstStyle/>
          <a:p>
            <a:pPr indent="0" lvl="0" marL="0" marR="0" rtl="0" algn="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Topical news stories in Form time &amp; assemblies  </a:t>
            </a:r>
            <a:endParaRPr b="0" i="0" sz="600" u="none" cap="none" strike="noStrike">
              <a:solidFill>
                <a:schemeClr val="dk1"/>
              </a:solidFill>
              <a:latin typeface="Calibri"/>
              <a:ea typeface="Calibri"/>
              <a:cs typeface="Calibri"/>
              <a:sym typeface="Calibri"/>
            </a:endParaRPr>
          </a:p>
        </p:txBody>
      </p:sp>
      <p:cxnSp>
        <p:nvCxnSpPr>
          <p:cNvPr id="453" name="Google Shape;453;p2"/>
          <p:cNvCxnSpPr/>
          <p:nvPr/>
        </p:nvCxnSpPr>
        <p:spPr>
          <a:xfrm>
            <a:off x="4741273" y="9384554"/>
            <a:ext cx="89100" cy="134400"/>
          </a:xfrm>
          <a:prstGeom prst="straightConnector1">
            <a:avLst/>
          </a:prstGeom>
          <a:noFill/>
          <a:ln cap="flat" cmpd="sng" w="19050">
            <a:solidFill>
              <a:srgbClr val="00B050"/>
            </a:solidFill>
            <a:prstDash val="solid"/>
            <a:miter lim="800000"/>
            <a:headEnd len="sm" w="sm" type="none"/>
            <a:tailEnd len="med" w="med" type="oval"/>
          </a:ln>
        </p:spPr>
      </p:cxnSp>
      <p:cxnSp>
        <p:nvCxnSpPr>
          <p:cNvPr id="454" name="Google Shape;454;p2"/>
          <p:cNvCxnSpPr/>
          <p:nvPr/>
        </p:nvCxnSpPr>
        <p:spPr>
          <a:xfrm flipH="1" rot="10800000">
            <a:off x="4664970" y="9687153"/>
            <a:ext cx="117600" cy="136800"/>
          </a:xfrm>
          <a:prstGeom prst="straightConnector1">
            <a:avLst/>
          </a:prstGeom>
          <a:noFill/>
          <a:ln cap="flat" cmpd="sng" w="19050">
            <a:solidFill>
              <a:srgbClr val="00B050"/>
            </a:solidFill>
            <a:prstDash val="solid"/>
            <a:miter lim="800000"/>
            <a:headEnd len="sm" w="sm" type="none"/>
            <a:tailEnd len="med" w="med" type="oval"/>
          </a:ln>
        </p:spPr>
      </p:cxnSp>
      <p:sp>
        <p:nvSpPr>
          <p:cNvPr id="455" name="Google Shape;455;p2"/>
          <p:cNvSpPr txBox="1"/>
          <p:nvPr/>
        </p:nvSpPr>
        <p:spPr>
          <a:xfrm>
            <a:off x="4099363" y="9208574"/>
            <a:ext cx="7389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DT – Porotypes creating products</a:t>
            </a:r>
            <a:endParaRPr b="0" i="0" sz="600" u="none" cap="none" strike="noStrike">
              <a:solidFill>
                <a:schemeClr val="dk1"/>
              </a:solidFill>
              <a:latin typeface="Calibri"/>
              <a:ea typeface="Calibri"/>
              <a:cs typeface="Calibri"/>
              <a:sym typeface="Calibri"/>
            </a:endParaRPr>
          </a:p>
        </p:txBody>
      </p:sp>
      <p:sp>
        <p:nvSpPr>
          <p:cNvPr id="456" name="Google Shape;456;p2"/>
          <p:cNvSpPr txBox="1"/>
          <p:nvPr/>
        </p:nvSpPr>
        <p:spPr>
          <a:xfrm>
            <a:off x="3779776" y="9766369"/>
            <a:ext cx="482100" cy="2052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History – Market/historical  research &amp; data  </a:t>
            </a:r>
            <a:endParaRPr b="0" i="0" sz="600" u="none" cap="none" strike="noStrike">
              <a:solidFill>
                <a:schemeClr val="dk1"/>
              </a:solidFill>
              <a:latin typeface="Calibri"/>
              <a:ea typeface="Calibri"/>
              <a:cs typeface="Calibri"/>
              <a:sym typeface="Calibri"/>
            </a:endParaRPr>
          </a:p>
        </p:txBody>
      </p:sp>
      <p:sp>
        <p:nvSpPr>
          <p:cNvPr id="457" name="Google Shape;457;p2"/>
          <p:cNvSpPr txBox="1"/>
          <p:nvPr/>
        </p:nvSpPr>
        <p:spPr>
          <a:xfrm>
            <a:off x="3137071" y="9767795"/>
            <a:ext cx="748200" cy="279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rgbClr val="000000"/>
                </a:solidFill>
                <a:latin typeface="Arial"/>
                <a:ea typeface="Arial"/>
                <a:cs typeface="Arial"/>
                <a:sym typeface="Arial"/>
              </a:rPr>
              <a:t>Computing – marketing &amp; use of ICT </a:t>
            </a:r>
            <a:endParaRPr b="0" i="0" sz="600" u="none" cap="none" strike="noStrike">
              <a:solidFill>
                <a:srgbClr val="000000"/>
              </a:solidFill>
              <a:latin typeface="Arial"/>
              <a:ea typeface="Arial"/>
              <a:cs typeface="Arial"/>
              <a:sym typeface="Arial"/>
            </a:endParaRPr>
          </a:p>
        </p:txBody>
      </p:sp>
      <p:sp>
        <p:nvSpPr>
          <p:cNvPr id="458" name="Google Shape;458;p2"/>
          <p:cNvSpPr/>
          <p:nvPr/>
        </p:nvSpPr>
        <p:spPr>
          <a:xfrm>
            <a:off x="3193716" y="9408342"/>
            <a:ext cx="70800" cy="4131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459" name="Google Shape;459;p2"/>
          <p:cNvSpPr txBox="1"/>
          <p:nvPr/>
        </p:nvSpPr>
        <p:spPr>
          <a:xfrm>
            <a:off x="1543193" y="9494993"/>
            <a:ext cx="16044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YEAR 9 OPTIONS GUIDANCE</a:t>
            </a:r>
            <a:endParaRPr b="1" i="0" sz="1000" u="none" cap="none" strike="noStrike">
              <a:solidFill>
                <a:schemeClr val="dk1"/>
              </a:solidFill>
              <a:latin typeface="Gill Sans"/>
              <a:ea typeface="Gill Sans"/>
              <a:cs typeface="Gill Sans"/>
              <a:sym typeface="Gill Sans"/>
            </a:endParaRPr>
          </a:p>
        </p:txBody>
      </p:sp>
      <p:cxnSp>
        <p:nvCxnSpPr>
          <p:cNvPr id="460" name="Google Shape;460;p2"/>
          <p:cNvCxnSpPr>
            <a:stCxn id="461" idx="0"/>
          </p:cNvCxnSpPr>
          <p:nvPr/>
        </p:nvCxnSpPr>
        <p:spPr>
          <a:xfrm flipH="1" rot="10800000">
            <a:off x="1952879" y="9746719"/>
            <a:ext cx="73200" cy="105600"/>
          </a:xfrm>
          <a:prstGeom prst="straightConnector1">
            <a:avLst/>
          </a:prstGeom>
          <a:noFill/>
          <a:ln cap="flat" cmpd="sng" w="19050">
            <a:solidFill>
              <a:srgbClr val="00B0F0"/>
            </a:solidFill>
            <a:prstDash val="solid"/>
            <a:miter lim="800000"/>
            <a:headEnd len="sm" w="sm" type="none"/>
            <a:tailEnd len="med" w="med" type="oval"/>
          </a:ln>
        </p:spPr>
      </p:cxnSp>
      <p:cxnSp>
        <p:nvCxnSpPr>
          <p:cNvPr id="462" name="Google Shape;462;p2"/>
          <p:cNvCxnSpPr/>
          <p:nvPr/>
        </p:nvCxnSpPr>
        <p:spPr>
          <a:xfrm>
            <a:off x="1886538" y="9378386"/>
            <a:ext cx="107700" cy="95100"/>
          </a:xfrm>
          <a:prstGeom prst="straightConnector1">
            <a:avLst/>
          </a:prstGeom>
          <a:noFill/>
          <a:ln cap="flat" cmpd="sng" w="19050">
            <a:solidFill>
              <a:srgbClr val="00B0F0"/>
            </a:solidFill>
            <a:prstDash val="solid"/>
            <a:miter lim="800000"/>
            <a:headEnd len="sm" w="sm" type="none"/>
            <a:tailEnd len="med" w="med" type="oval"/>
          </a:ln>
        </p:spPr>
      </p:cxnSp>
      <p:sp>
        <p:nvSpPr>
          <p:cNvPr id="461" name="Google Shape;461;p2"/>
          <p:cNvSpPr txBox="1"/>
          <p:nvPr/>
        </p:nvSpPr>
        <p:spPr>
          <a:xfrm>
            <a:off x="1665179" y="9852319"/>
            <a:ext cx="5754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Year 9 Reports to Parents</a:t>
            </a:r>
            <a:endParaRPr b="0" i="0" sz="600" u="none" cap="none" strike="noStrike">
              <a:solidFill>
                <a:schemeClr val="dk1"/>
              </a:solidFill>
              <a:latin typeface="Calibri"/>
              <a:ea typeface="Calibri"/>
              <a:cs typeface="Calibri"/>
              <a:sym typeface="Calibri"/>
            </a:endParaRPr>
          </a:p>
        </p:txBody>
      </p:sp>
      <p:sp>
        <p:nvSpPr>
          <p:cNvPr id="463" name="Google Shape;463;p2"/>
          <p:cNvSpPr txBox="1"/>
          <p:nvPr/>
        </p:nvSpPr>
        <p:spPr>
          <a:xfrm>
            <a:off x="1628719" y="9118202"/>
            <a:ext cx="5157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Year 9 Options afternoon</a:t>
            </a:r>
            <a:endParaRPr b="0" i="0" sz="600" u="none" cap="none" strike="noStrike">
              <a:solidFill>
                <a:schemeClr val="dk1"/>
              </a:solidFill>
              <a:latin typeface="Calibri"/>
              <a:ea typeface="Calibri"/>
              <a:cs typeface="Calibri"/>
              <a:sym typeface="Calibri"/>
            </a:endParaRPr>
          </a:p>
        </p:txBody>
      </p:sp>
      <p:sp>
        <p:nvSpPr>
          <p:cNvPr id="464" name="Google Shape;464;p2"/>
          <p:cNvSpPr txBox="1"/>
          <p:nvPr/>
        </p:nvSpPr>
        <p:spPr>
          <a:xfrm>
            <a:off x="1232259" y="8128036"/>
            <a:ext cx="1655700" cy="3174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1.1 ENTERPRISE AND ENTREPRENEURSHIP</a:t>
            </a:r>
            <a:endParaRPr b="1" i="0" sz="1000" u="none" cap="none" strike="noStrike">
              <a:solidFill>
                <a:schemeClr val="dk1"/>
              </a:solidFill>
              <a:latin typeface="Gill Sans"/>
              <a:ea typeface="Gill Sans"/>
              <a:cs typeface="Gill Sans"/>
              <a:sym typeface="Gill Sans"/>
            </a:endParaRPr>
          </a:p>
        </p:txBody>
      </p:sp>
      <p:sp>
        <p:nvSpPr>
          <p:cNvPr id="465" name="Google Shape;465;p2"/>
          <p:cNvSpPr txBox="1"/>
          <p:nvPr/>
        </p:nvSpPr>
        <p:spPr>
          <a:xfrm>
            <a:off x="230549" y="-57497"/>
            <a:ext cx="6244800" cy="317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2000"/>
              <a:buFont typeface="Arial"/>
              <a:buNone/>
            </a:pPr>
            <a:r>
              <a:rPr b="1" i="0" lang="en-GB" sz="2000" u="none" cap="none" strike="noStrike">
                <a:solidFill>
                  <a:schemeClr val="dk1"/>
                </a:solidFill>
                <a:latin typeface="Calibri"/>
                <a:ea typeface="Calibri"/>
                <a:cs typeface="Calibri"/>
                <a:sym typeface="Calibri"/>
              </a:rPr>
              <a:t>GCSE Business Studies Learning Journey</a:t>
            </a:r>
            <a:endParaRPr b="0" i="0" sz="1000" u="none" cap="none" strike="noStrike">
              <a:solidFill>
                <a:srgbClr val="000000"/>
              </a:solidFill>
              <a:latin typeface="Arial"/>
              <a:ea typeface="Arial"/>
              <a:cs typeface="Arial"/>
              <a:sym typeface="Arial"/>
            </a:endParaRPr>
          </a:p>
        </p:txBody>
      </p:sp>
      <p:sp>
        <p:nvSpPr>
          <p:cNvPr id="466" name="Google Shape;466;p2"/>
          <p:cNvSpPr txBox="1"/>
          <p:nvPr/>
        </p:nvSpPr>
        <p:spPr>
          <a:xfrm>
            <a:off x="2990464" y="8117308"/>
            <a:ext cx="20577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1.2 SPOTTING A BUSINESS OPPORTUNITY</a:t>
            </a:r>
            <a:endParaRPr b="1" i="0" sz="1000" u="none" cap="none" strike="noStrike">
              <a:solidFill>
                <a:schemeClr val="dk1"/>
              </a:solidFill>
              <a:latin typeface="Gill Sans"/>
              <a:ea typeface="Gill Sans"/>
              <a:cs typeface="Gill Sans"/>
              <a:sym typeface="Gill Sans"/>
            </a:endParaRPr>
          </a:p>
        </p:txBody>
      </p:sp>
      <p:sp>
        <p:nvSpPr>
          <p:cNvPr id="467" name="Google Shape;467;p2"/>
          <p:cNvSpPr/>
          <p:nvPr/>
        </p:nvSpPr>
        <p:spPr>
          <a:xfrm>
            <a:off x="179730" y="10439486"/>
            <a:ext cx="7210200" cy="201300"/>
          </a:xfrm>
          <a:prstGeom prst="rect">
            <a:avLst/>
          </a:prstGeom>
          <a:solidFill>
            <a:schemeClr val="accent1"/>
          </a:solidFill>
          <a:ln cap="flat" cmpd="sng" w="12700">
            <a:solidFill>
              <a:srgbClr val="31538F"/>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468" name="Google Shape;468;p2"/>
          <p:cNvCxnSpPr/>
          <p:nvPr/>
        </p:nvCxnSpPr>
        <p:spPr>
          <a:xfrm>
            <a:off x="956634" y="8344923"/>
            <a:ext cx="180900" cy="65700"/>
          </a:xfrm>
          <a:prstGeom prst="straightConnector1">
            <a:avLst/>
          </a:prstGeom>
          <a:noFill/>
          <a:ln cap="flat" cmpd="sng" w="19050">
            <a:solidFill>
              <a:srgbClr val="00B050"/>
            </a:solidFill>
            <a:prstDash val="solid"/>
            <a:miter lim="800000"/>
            <a:headEnd len="sm" w="sm" type="none"/>
            <a:tailEnd len="med" w="med" type="oval"/>
          </a:ln>
        </p:spPr>
      </p:cxnSp>
      <p:sp>
        <p:nvSpPr>
          <p:cNvPr id="469" name="Google Shape;469;p2"/>
          <p:cNvSpPr/>
          <p:nvPr/>
        </p:nvSpPr>
        <p:spPr>
          <a:xfrm>
            <a:off x="2927690" y="8099628"/>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470" name="Google Shape;470;p2"/>
          <p:cNvSpPr txBox="1"/>
          <p:nvPr/>
        </p:nvSpPr>
        <p:spPr>
          <a:xfrm>
            <a:off x="4614077" y="6815369"/>
            <a:ext cx="21285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1.3 PUTTING A BUSINESS IDEA INTO PRACTICE</a:t>
            </a:r>
            <a:endParaRPr b="1" i="0" sz="1000" u="none" cap="none" strike="noStrike">
              <a:solidFill>
                <a:schemeClr val="dk1"/>
              </a:solidFill>
              <a:latin typeface="Gill Sans"/>
              <a:ea typeface="Gill Sans"/>
              <a:cs typeface="Gill Sans"/>
              <a:sym typeface="Gill Sans"/>
            </a:endParaRPr>
          </a:p>
        </p:txBody>
      </p:sp>
      <p:sp>
        <p:nvSpPr>
          <p:cNvPr id="471" name="Google Shape;471;p2"/>
          <p:cNvSpPr/>
          <p:nvPr/>
        </p:nvSpPr>
        <p:spPr>
          <a:xfrm>
            <a:off x="5056128" y="8074884"/>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472" name="Google Shape;472;p2"/>
          <p:cNvCxnSpPr/>
          <p:nvPr/>
        </p:nvCxnSpPr>
        <p:spPr>
          <a:xfrm>
            <a:off x="6557489" y="6715267"/>
            <a:ext cx="80100" cy="304800"/>
          </a:xfrm>
          <a:prstGeom prst="straightConnector1">
            <a:avLst/>
          </a:prstGeom>
          <a:noFill/>
          <a:ln cap="flat" cmpd="sng" w="19050">
            <a:solidFill>
              <a:srgbClr val="00B050"/>
            </a:solidFill>
            <a:prstDash val="solid"/>
            <a:miter lim="800000"/>
            <a:headEnd len="sm" w="sm" type="none"/>
            <a:tailEnd len="med" w="med" type="oval"/>
          </a:ln>
        </p:spPr>
      </p:cxnSp>
      <p:sp>
        <p:nvSpPr>
          <p:cNvPr id="473" name="Google Shape;473;p2"/>
          <p:cNvSpPr txBox="1"/>
          <p:nvPr/>
        </p:nvSpPr>
        <p:spPr>
          <a:xfrm>
            <a:off x="3259040" y="5528229"/>
            <a:ext cx="34527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2.1 METHODS OF BUSINESS GROWTH</a:t>
            </a:r>
            <a:endParaRPr b="1" i="0" sz="1000" u="none" cap="none" strike="noStrike">
              <a:solidFill>
                <a:schemeClr val="dk1"/>
              </a:solidFill>
              <a:latin typeface="Gill Sans"/>
              <a:ea typeface="Gill Sans"/>
              <a:cs typeface="Gill Sans"/>
              <a:sym typeface="Gill Sans"/>
            </a:endParaRPr>
          </a:p>
        </p:txBody>
      </p:sp>
      <p:cxnSp>
        <p:nvCxnSpPr>
          <p:cNvPr id="474" name="Google Shape;474;p2"/>
          <p:cNvCxnSpPr/>
          <p:nvPr/>
        </p:nvCxnSpPr>
        <p:spPr>
          <a:xfrm>
            <a:off x="3861965" y="5390442"/>
            <a:ext cx="409500" cy="148800"/>
          </a:xfrm>
          <a:prstGeom prst="straightConnector1">
            <a:avLst/>
          </a:prstGeom>
          <a:noFill/>
          <a:ln cap="flat" cmpd="sng" w="19050">
            <a:solidFill>
              <a:srgbClr val="00B0F0"/>
            </a:solidFill>
            <a:prstDash val="solid"/>
            <a:miter lim="800000"/>
            <a:headEnd len="sm" w="sm" type="none"/>
            <a:tailEnd len="med" w="med" type="oval"/>
          </a:ln>
        </p:spPr>
      </p:cxnSp>
      <p:sp>
        <p:nvSpPr>
          <p:cNvPr id="475" name="Google Shape;475;p2"/>
          <p:cNvSpPr/>
          <p:nvPr/>
        </p:nvSpPr>
        <p:spPr>
          <a:xfrm rot="6386164">
            <a:off x="6687065" y="4951610"/>
            <a:ext cx="62556" cy="586406"/>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476" name="Google Shape;476;p2"/>
          <p:cNvSpPr txBox="1"/>
          <p:nvPr/>
        </p:nvSpPr>
        <p:spPr>
          <a:xfrm>
            <a:off x="4519100" y="4123528"/>
            <a:ext cx="781800" cy="317400"/>
          </a:xfrm>
          <a:prstGeom prst="rect">
            <a:avLst/>
          </a:prstGeom>
          <a:solidFill>
            <a:srgbClr val="FFC000"/>
          </a:solid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800"/>
              <a:buFont typeface="Arial"/>
              <a:buNone/>
            </a:pPr>
            <a:r>
              <a:rPr b="1" i="0" lang="en-GB" sz="800" u="none" cap="none" strike="noStrike">
                <a:solidFill>
                  <a:schemeClr val="dk1"/>
                </a:solidFill>
                <a:latin typeface="Gill Sans"/>
                <a:ea typeface="Gill Sans"/>
                <a:cs typeface="Gill Sans"/>
                <a:sym typeface="Gill Sans"/>
              </a:rPr>
              <a:t>DEC. YEAR 11 MOCKS </a:t>
            </a:r>
            <a:r>
              <a:rPr b="1" i="0" lang="en-GB" sz="600" u="none" cap="none" strike="noStrike">
                <a:solidFill>
                  <a:schemeClr val="dk1"/>
                </a:solidFill>
                <a:latin typeface="Gill Sans"/>
                <a:ea typeface="Gill Sans"/>
                <a:cs typeface="Gill Sans"/>
                <a:sym typeface="Gill Sans"/>
              </a:rPr>
              <a:t>(Paper 1 &amp; 2)</a:t>
            </a:r>
            <a:endParaRPr b="1" i="0" sz="600" u="none" cap="none" strike="noStrike">
              <a:solidFill>
                <a:schemeClr val="dk1"/>
              </a:solidFill>
              <a:latin typeface="Gill Sans"/>
              <a:ea typeface="Gill Sans"/>
              <a:cs typeface="Gill Sans"/>
              <a:sym typeface="Gill Sans"/>
            </a:endParaRPr>
          </a:p>
        </p:txBody>
      </p:sp>
      <p:sp>
        <p:nvSpPr>
          <p:cNvPr id="477" name="Google Shape;477;p2"/>
          <p:cNvSpPr txBox="1"/>
          <p:nvPr/>
        </p:nvSpPr>
        <p:spPr>
          <a:xfrm>
            <a:off x="4924566" y="3623725"/>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2.2 Assessment</a:t>
            </a:r>
            <a:endParaRPr b="0" i="0" sz="600" u="none" cap="none" strike="noStrike">
              <a:solidFill>
                <a:schemeClr val="dk1"/>
              </a:solidFill>
              <a:latin typeface="Calibri"/>
              <a:ea typeface="Calibri"/>
              <a:cs typeface="Calibri"/>
              <a:sym typeface="Calibri"/>
            </a:endParaRPr>
          </a:p>
        </p:txBody>
      </p:sp>
      <p:sp>
        <p:nvSpPr>
          <p:cNvPr id="478" name="Google Shape;478;p2"/>
          <p:cNvSpPr txBox="1"/>
          <p:nvPr/>
        </p:nvSpPr>
        <p:spPr>
          <a:xfrm>
            <a:off x="2002148" y="2856020"/>
            <a:ext cx="34803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2.5 MAKING HUMAN RESOURCE DECISIONS</a:t>
            </a:r>
            <a:endParaRPr b="1" i="0" sz="1000" u="none" cap="none" strike="noStrike">
              <a:solidFill>
                <a:schemeClr val="dk1"/>
              </a:solidFill>
              <a:latin typeface="Gill Sans"/>
              <a:ea typeface="Gill Sans"/>
              <a:cs typeface="Gill Sans"/>
              <a:sym typeface="Gill Sans"/>
            </a:endParaRPr>
          </a:p>
        </p:txBody>
      </p:sp>
      <p:cxnSp>
        <p:nvCxnSpPr>
          <p:cNvPr id="479" name="Google Shape;479;p2"/>
          <p:cNvCxnSpPr/>
          <p:nvPr/>
        </p:nvCxnSpPr>
        <p:spPr>
          <a:xfrm>
            <a:off x="681731" y="3561299"/>
            <a:ext cx="185400" cy="13200"/>
          </a:xfrm>
          <a:prstGeom prst="straightConnector1">
            <a:avLst/>
          </a:prstGeom>
          <a:noFill/>
          <a:ln cap="flat" cmpd="sng" w="19050">
            <a:solidFill>
              <a:srgbClr val="00B050"/>
            </a:solidFill>
            <a:prstDash val="solid"/>
            <a:miter lim="800000"/>
            <a:headEnd len="sm" w="sm" type="none"/>
            <a:tailEnd len="med" w="med" type="oval"/>
          </a:ln>
        </p:spPr>
      </p:cxnSp>
      <p:sp>
        <p:nvSpPr>
          <p:cNvPr id="451" name="Google Shape;451;p2"/>
          <p:cNvSpPr txBox="1"/>
          <p:nvPr/>
        </p:nvSpPr>
        <p:spPr>
          <a:xfrm>
            <a:off x="4895023" y="9857482"/>
            <a:ext cx="611700" cy="2052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Maths- Personal finance</a:t>
            </a:r>
            <a:endParaRPr b="0" i="0" sz="600" u="none" cap="none" strike="noStrike">
              <a:solidFill>
                <a:schemeClr val="dk1"/>
              </a:solidFill>
              <a:latin typeface="Calibri"/>
              <a:ea typeface="Calibri"/>
              <a:cs typeface="Calibri"/>
              <a:sym typeface="Calibri"/>
            </a:endParaRPr>
          </a:p>
        </p:txBody>
      </p:sp>
      <p:sp>
        <p:nvSpPr>
          <p:cNvPr id="442" name="Google Shape;442;p2"/>
          <p:cNvSpPr txBox="1"/>
          <p:nvPr/>
        </p:nvSpPr>
        <p:spPr>
          <a:xfrm>
            <a:off x="2758491" y="9023573"/>
            <a:ext cx="4746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Options booklet</a:t>
            </a:r>
            <a:endParaRPr b="0" i="0" sz="600" u="none" cap="none" strike="noStrike">
              <a:solidFill>
                <a:schemeClr val="dk1"/>
              </a:solidFill>
              <a:latin typeface="Calibri"/>
              <a:ea typeface="Calibri"/>
              <a:cs typeface="Calibri"/>
              <a:sym typeface="Calibri"/>
            </a:endParaRPr>
          </a:p>
        </p:txBody>
      </p:sp>
      <p:cxnSp>
        <p:nvCxnSpPr>
          <p:cNvPr id="480" name="Google Shape;480;p2"/>
          <p:cNvCxnSpPr/>
          <p:nvPr/>
        </p:nvCxnSpPr>
        <p:spPr>
          <a:xfrm>
            <a:off x="2526126" y="9373044"/>
            <a:ext cx="80700" cy="74100"/>
          </a:xfrm>
          <a:prstGeom prst="straightConnector1">
            <a:avLst/>
          </a:prstGeom>
          <a:noFill/>
          <a:ln cap="flat" cmpd="sng" w="19050">
            <a:solidFill>
              <a:srgbClr val="00B0F0"/>
            </a:solidFill>
            <a:prstDash val="solid"/>
            <a:miter lim="800000"/>
            <a:headEnd len="sm" w="sm" type="none"/>
            <a:tailEnd len="med" w="med" type="oval"/>
          </a:ln>
        </p:spPr>
      </p:cxnSp>
      <p:cxnSp>
        <p:nvCxnSpPr>
          <p:cNvPr id="481" name="Google Shape;481;p2"/>
          <p:cNvCxnSpPr/>
          <p:nvPr/>
        </p:nvCxnSpPr>
        <p:spPr>
          <a:xfrm rot="10800000">
            <a:off x="2697146" y="9783816"/>
            <a:ext cx="92400" cy="101100"/>
          </a:xfrm>
          <a:prstGeom prst="straightConnector1">
            <a:avLst/>
          </a:prstGeom>
          <a:noFill/>
          <a:ln cap="flat" cmpd="sng" w="19050">
            <a:solidFill>
              <a:srgbClr val="00B0F0"/>
            </a:solidFill>
            <a:prstDash val="solid"/>
            <a:miter lim="800000"/>
            <a:headEnd len="sm" w="sm" type="none"/>
            <a:tailEnd len="med" w="med" type="oval"/>
          </a:ln>
        </p:spPr>
      </p:cxnSp>
      <p:sp>
        <p:nvSpPr>
          <p:cNvPr id="482" name="Google Shape;482;p2"/>
          <p:cNvSpPr txBox="1"/>
          <p:nvPr/>
        </p:nvSpPr>
        <p:spPr>
          <a:xfrm>
            <a:off x="1704950" y="6811438"/>
            <a:ext cx="28491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1.4 MAKING THE BUSINESS EFFECTIVE</a:t>
            </a:r>
            <a:endParaRPr b="1" i="0" sz="1000" u="none" cap="none" strike="noStrike">
              <a:solidFill>
                <a:schemeClr val="dk1"/>
              </a:solidFill>
              <a:latin typeface="Gill Sans"/>
              <a:ea typeface="Gill Sans"/>
              <a:cs typeface="Gill Sans"/>
              <a:sym typeface="Gill Sans"/>
            </a:endParaRPr>
          </a:p>
        </p:txBody>
      </p:sp>
      <p:sp>
        <p:nvSpPr>
          <p:cNvPr id="483" name="Google Shape;483;p2"/>
          <p:cNvSpPr/>
          <p:nvPr/>
        </p:nvSpPr>
        <p:spPr>
          <a:xfrm>
            <a:off x="1601450" y="6677882"/>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484" name="Google Shape;484;p2"/>
          <p:cNvCxnSpPr/>
          <p:nvPr/>
        </p:nvCxnSpPr>
        <p:spPr>
          <a:xfrm flipH="1" rot="10800000">
            <a:off x="653223" y="6198897"/>
            <a:ext cx="195000" cy="37200"/>
          </a:xfrm>
          <a:prstGeom prst="straightConnector1">
            <a:avLst/>
          </a:prstGeom>
          <a:noFill/>
          <a:ln cap="flat" cmpd="sng" w="19050">
            <a:solidFill>
              <a:srgbClr val="00B050"/>
            </a:solidFill>
            <a:prstDash val="solid"/>
            <a:miter lim="800000"/>
            <a:headEnd len="sm" w="sm" type="none"/>
            <a:tailEnd len="med" w="med" type="oval"/>
          </a:ln>
        </p:spPr>
      </p:cxnSp>
      <p:sp>
        <p:nvSpPr>
          <p:cNvPr id="485" name="Google Shape;485;p2"/>
          <p:cNvSpPr/>
          <p:nvPr/>
        </p:nvSpPr>
        <p:spPr>
          <a:xfrm>
            <a:off x="1592774" y="5418558"/>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486" name="Google Shape;486;p2"/>
          <p:cNvSpPr txBox="1"/>
          <p:nvPr/>
        </p:nvSpPr>
        <p:spPr>
          <a:xfrm>
            <a:off x="1570615" y="5122405"/>
            <a:ext cx="933000" cy="225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rgbClr val="FF0000"/>
                </a:solidFill>
                <a:latin typeface="Calibri"/>
                <a:ea typeface="Calibri"/>
                <a:cs typeface="Calibri"/>
                <a:sym typeface="Calibri"/>
              </a:rPr>
              <a:t>Year 10 Exam</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1" i="0" lang="en-GB" sz="900" u="none" cap="none" strike="noStrike">
                <a:solidFill>
                  <a:srgbClr val="FF0000"/>
                </a:solidFill>
                <a:latin typeface="Calibri"/>
                <a:ea typeface="Calibri"/>
                <a:cs typeface="Calibri"/>
                <a:sym typeface="Calibri"/>
              </a:rPr>
              <a:t>Paper 1 Mock </a:t>
            </a:r>
            <a:endParaRPr b="1" i="0" sz="900" u="none" cap="none" strike="noStrike">
              <a:solidFill>
                <a:srgbClr val="FF0000"/>
              </a:solidFill>
              <a:latin typeface="Calibri"/>
              <a:ea typeface="Calibri"/>
              <a:cs typeface="Calibri"/>
              <a:sym typeface="Calibri"/>
            </a:endParaRPr>
          </a:p>
        </p:txBody>
      </p:sp>
      <p:cxnSp>
        <p:nvCxnSpPr>
          <p:cNvPr id="487" name="Google Shape;487;p2"/>
          <p:cNvCxnSpPr/>
          <p:nvPr/>
        </p:nvCxnSpPr>
        <p:spPr>
          <a:xfrm flipH="1">
            <a:off x="1778954" y="5437480"/>
            <a:ext cx="44400" cy="133200"/>
          </a:xfrm>
          <a:prstGeom prst="straightConnector1">
            <a:avLst/>
          </a:prstGeom>
          <a:noFill/>
          <a:ln cap="flat" cmpd="sng" w="19050">
            <a:solidFill>
              <a:srgbClr val="FF0000"/>
            </a:solidFill>
            <a:prstDash val="solid"/>
            <a:miter lim="800000"/>
            <a:headEnd len="sm" w="sm" type="none"/>
            <a:tailEnd len="med" w="med" type="oval"/>
          </a:ln>
        </p:spPr>
      </p:cxnSp>
      <p:cxnSp>
        <p:nvCxnSpPr>
          <p:cNvPr id="488" name="Google Shape;488;p2"/>
          <p:cNvCxnSpPr/>
          <p:nvPr/>
        </p:nvCxnSpPr>
        <p:spPr>
          <a:xfrm rot="10800000">
            <a:off x="1991894" y="5797215"/>
            <a:ext cx="5700" cy="121800"/>
          </a:xfrm>
          <a:prstGeom prst="straightConnector1">
            <a:avLst/>
          </a:prstGeom>
          <a:noFill/>
          <a:ln cap="flat" cmpd="sng" w="19050">
            <a:solidFill>
              <a:srgbClr val="00B050"/>
            </a:solidFill>
            <a:prstDash val="solid"/>
            <a:miter lim="800000"/>
            <a:headEnd len="sm" w="sm" type="none"/>
            <a:tailEnd len="med" w="med" type="oval"/>
          </a:ln>
        </p:spPr>
      </p:cxnSp>
      <p:sp>
        <p:nvSpPr>
          <p:cNvPr id="489" name="Google Shape;489;p2"/>
          <p:cNvSpPr txBox="1"/>
          <p:nvPr/>
        </p:nvSpPr>
        <p:spPr>
          <a:xfrm>
            <a:off x="1516301" y="5501994"/>
            <a:ext cx="828300" cy="3174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END OF THEME 1 </a:t>
            </a:r>
            <a:endParaRPr b="1" i="0" sz="1000" u="none" cap="none" strike="noStrike">
              <a:solidFill>
                <a:schemeClr val="dk1"/>
              </a:solidFill>
              <a:latin typeface="Gill Sans"/>
              <a:ea typeface="Gill Sans"/>
              <a:cs typeface="Gill Sans"/>
              <a:sym typeface="Gill Sans"/>
            </a:endParaRPr>
          </a:p>
        </p:txBody>
      </p:sp>
      <p:sp>
        <p:nvSpPr>
          <p:cNvPr id="490" name="Google Shape;490;p2"/>
          <p:cNvSpPr txBox="1"/>
          <p:nvPr/>
        </p:nvSpPr>
        <p:spPr>
          <a:xfrm>
            <a:off x="1354621" y="7151524"/>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1.4 Assessment</a:t>
            </a:r>
            <a:endParaRPr b="0" i="0" sz="600" u="none" cap="none" strike="noStrike">
              <a:solidFill>
                <a:schemeClr val="dk1"/>
              </a:solidFill>
              <a:latin typeface="Calibri"/>
              <a:ea typeface="Calibri"/>
              <a:cs typeface="Calibri"/>
              <a:sym typeface="Calibri"/>
            </a:endParaRPr>
          </a:p>
        </p:txBody>
      </p:sp>
      <p:cxnSp>
        <p:nvCxnSpPr>
          <p:cNvPr id="491" name="Google Shape;491;p2"/>
          <p:cNvCxnSpPr/>
          <p:nvPr/>
        </p:nvCxnSpPr>
        <p:spPr>
          <a:xfrm flipH="1" rot="10800000">
            <a:off x="1730359" y="7001893"/>
            <a:ext cx="74700" cy="136200"/>
          </a:xfrm>
          <a:prstGeom prst="straightConnector1">
            <a:avLst/>
          </a:prstGeom>
          <a:noFill/>
          <a:ln cap="flat" cmpd="sng" w="19050">
            <a:solidFill>
              <a:srgbClr val="FF0000"/>
            </a:solidFill>
            <a:prstDash val="solid"/>
            <a:miter lim="800000"/>
            <a:headEnd len="sm" w="sm" type="none"/>
            <a:tailEnd len="med" w="med" type="oval"/>
          </a:ln>
        </p:spPr>
      </p:cxnSp>
      <p:sp>
        <p:nvSpPr>
          <p:cNvPr id="492" name="Google Shape;492;p2"/>
          <p:cNvSpPr/>
          <p:nvPr/>
        </p:nvSpPr>
        <p:spPr>
          <a:xfrm>
            <a:off x="4597307" y="6662122"/>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493" name="Google Shape;493;p2"/>
          <p:cNvCxnSpPr/>
          <p:nvPr/>
        </p:nvCxnSpPr>
        <p:spPr>
          <a:xfrm rot="10800000">
            <a:off x="4904087" y="7042019"/>
            <a:ext cx="41100" cy="137700"/>
          </a:xfrm>
          <a:prstGeom prst="straightConnector1">
            <a:avLst/>
          </a:prstGeom>
          <a:noFill/>
          <a:ln cap="flat" cmpd="sng" w="19050">
            <a:solidFill>
              <a:srgbClr val="FF0000"/>
            </a:solidFill>
            <a:prstDash val="solid"/>
            <a:miter lim="800000"/>
            <a:headEnd len="sm" w="sm" type="none"/>
            <a:tailEnd len="med" w="med" type="oval"/>
          </a:ln>
        </p:spPr>
      </p:cxnSp>
      <p:sp>
        <p:nvSpPr>
          <p:cNvPr id="494" name="Google Shape;494;p2"/>
          <p:cNvSpPr txBox="1"/>
          <p:nvPr/>
        </p:nvSpPr>
        <p:spPr>
          <a:xfrm>
            <a:off x="4700541" y="7176272"/>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1.3 Assessment</a:t>
            </a:r>
            <a:endParaRPr b="0" i="0" sz="600" u="none" cap="none" strike="noStrike">
              <a:solidFill>
                <a:schemeClr val="dk1"/>
              </a:solidFill>
              <a:latin typeface="Calibri"/>
              <a:ea typeface="Calibri"/>
              <a:cs typeface="Calibri"/>
              <a:sym typeface="Calibri"/>
            </a:endParaRPr>
          </a:p>
        </p:txBody>
      </p:sp>
      <p:sp>
        <p:nvSpPr>
          <p:cNvPr id="495" name="Google Shape;495;p2"/>
          <p:cNvSpPr/>
          <p:nvPr/>
        </p:nvSpPr>
        <p:spPr>
          <a:xfrm>
            <a:off x="5363416" y="7312812"/>
            <a:ext cx="2155200" cy="8025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sng" cap="none" strike="noStrike">
                <a:solidFill>
                  <a:schemeClr val="dk1"/>
                </a:solidFill>
                <a:latin typeface="Calibri"/>
                <a:ea typeface="Calibri"/>
                <a:cs typeface="Calibri"/>
                <a:sym typeface="Calibri"/>
              </a:rPr>
              <a:t>Key 1.3 formula</a:t>
            </a:r>
            <a:endParaRPr b="1"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Revenue = price x quantity sold</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Total costs = fixed costs + variable costs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Profit = total revenue – total costs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Gross Profit = revenue – cost of goods sold</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Net profit = Gross profit – expenses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Interest % = (Total repayment – borrowed amount) ÷ borrowed amount X 100</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Break-even = fixed costs ÷ selling price – variable costs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Margin of Safety = Actual sales – break-even sales</a:t>
            </a:r>
            <a:endParaRPr b="0" i="0" sz="1000" u="none" cap="none" strike="noStrike">
              <a:solidFill>
                <a:srgbClr val="000000"/>
              </a:solidFill>
              <a:latin typeface="Arial"/>
              <a:ea typeface="Arial"/>
              <a:cs typeface="Arial"/>
              <a:sym typeface="Arial"/>
            </a:endParaRPr>
          </a:p>
        </p:txBody>
      </p:sp>
      <p:sp>
        <p:nvSpPr>
          <p:cNvPr id="496" name="Google Shape;496;p2"/>
          <p:cNvSpPr/>
          <p:nvPr/>
        </p:nvSpPr>
        <p:spPr>
          <a:xfrm>
            <a:off x="1780685" y="1432718"/>
            <a:ext cx="4550400" cy="3948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497" name="Google Shape;497;p2"/>
          <p:cNvSpPr/>
          <p:nvPr/>
        </p:nvSpPr>
        <p:spPr>
          <a:xfrm flipH="1" rot="5400000">
            <a:off x="5375460" y="1397979"/>
            <a:ext cx="1726200" cy="1786200"/>
          </a:xfrm>
          <a:prstGeom prst="blockArc">
            <a:avLst>
              <a:gd fmla="val 10800000" name="adj1"/>
              <a:gd fmla="val 1572" name="adj2"/>
              <a:gd fmla="val 27649" name="adj3"/>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sp>
        <p:nvSpPr>
          <p:cNvPr id="498" name="Google Shape;498;p2"/>
          <p:cNvSpPr txBox="1"/>
          <p:nvPr/>
        </p:nvSpPr>
        <p:spPr>
          <a:xfrm>
            <a:off x="5880103" y="5105274"/>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2.1 Assessment</a:t>
            </a:r>
            <a:endParaRPr b="0" i="0" sz="600" u="none" cap="none" strike="noStrike">
              <a:solidFill>
                <a:schemeClr val="dk1"/>
              </a:solidFill>
              <a:latin typeface="Calibri"/>
              <a:ea typeface="Calibri"/>
              <a:cs typeface="Calibri"/>
              <a:sym typeface="Calibri"/>
            </a:endParaRPr>
          </a:p>
        </p:txBody>
      </p:sp>
      <p:cxnSp>
        <p:nvCxnSpPr>
          <p:cNvPr id="499" name="Google Shape;499;p2"/>
          <p:cNvCxnSpPr/>
          <p:nvPr/>
        </p:nvCxnSpPr>
        <p:spPr>
          <a:xfrm>
            <a:off x="6248383" y="5310600"/>
            <a:ext cx="227100" cy="15900"/>
          </a:xfrm>
          <a:prstGeom prst="straightConnector1">
            <a:avLst/>
          </a:prstGeom>
          <a:noFill/>
          <a:ln cap="flat" cmpd="sng" w="19050">
            <a:solidFill>
              <a:srgbClr val="FF0000"/>
            </a:solidFill>
            <a:prstDash val="solid"/>
            <a:miter lim="800000"/>
            <a:headEnd len="sm" w="sm" type="none"/>
            <a:tailEnd len="med" w="med" type="oval"/>
          </a:ln>
        </p:spPr>
      </p:cxnSp>
      <p:cxnSp>
        <p:nvCxnSpPr>
          <p:cNvPr id="500" name="Google Shape;500;p2"/>
          <p:cNvCxnSpPr/>
          <p:nvPr/>
        </p:nvCxnSpPr>
        <p:spPr>
          <a:xfrm flipH="1">
            <a:off x="6386490" y="4047629"/>
            <a:ext cx="251100" cy="185700"/>
          </a:xfrm>
          <a:prstGeom prst="straightConnector1">
            <a:avLst/>
          </a:prstGeom>
          <a:noFill/>
          <a:ln cap="flat" cmpd="sng" w="19050">
            <a:solidFill>
              <a:srgbClr val="00B050"/>
            </a:solidFill>
            <a:prstDash val="solid"/>
            <a:miter lim="800000"/>
            <a:headEnd len="sm" w="sm" type="none"/>
            <a:tailEnd len="med" w="med" type="oval"/>
          </a:ln>
        </p:spPr>
      </p:cxnSp>
      <p:sp>
        <p:nvSpPr>
          <p:cNvPr id="501" name="Google Shape;501;p2"/>
          <p:cNvSpPr/>
          <p:nvPr/>
        </p:nvSpPr>
        <p:spPr>
          <a:xfrm>
            <a:off x="5223096" y="4066807"/>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502" name="Google Shape;502;p2"/>
          <p:cNvCxnSpPr/>
          <p:nvPr/>
        </p:nvCxnSpPr>
        <p:spPr>
          <a:xfrm>
            <a:off x="5348498" y="4029782"/>
            <a:ext cx="311400" cy="135300"/>
          </a:xfrm>
          <a:prstGeom prst="straightConnector1">
            <a:avLst/>
          </a:prstGeom>
          <a:noFill/>
          <a:ln cap="flat" cmpd="sng" w="19050">
            <a:solidFill>
              <a:srgbClr val="FF0000"/>
            </a:solidFill>
            <a:prstDash val="solid"/>
            <a:miter lim="800000"/>
            <a:headEnd len="sm" w="sm" type="none"/>
            <a:tailEnd len="med" w="med" type="oval"/>
          </a:ln>
        </p:spPr>
      </p:cxnSp>
      <p:sp>
        <p:nvSpPr>
          <p:cNvPr id="503" name="Google Shape;503;p2"/>
          <p:cNvSpPr/>
          <p:nvPr/>
        </p:nvSpPr>
        <p:spPr>
          <a:xfrm>
            <a:off x="4503644" y="4091423"/>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504" name="Google Shape;504;p2"/>
          <p:cNvSpPr txBox="1"/>
          <p:nvPr/>
        </p:nvSpPr>
        <p:spPr>
          <a:xfrm>
            <a:off x="1725790" y="4233429"/>
            <a:ext cx="27618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2.3 MAKING OPERATIONAL DECISIONS</a:t>
            </a:r>
            <a:endParaRPr b="1" i="0" sz="1000" u="none" cap="none" strike="noStrike">
              <a:solidFill>
                <a:schemeClr val="dk1"/>
              </a:solidFill>
              <a:latin typeface="Gill Sans"/>
              <a:ea typeface="Gill Sans"/>
              <a:cs typeface="Gill Sans"/>
              <a:sym typeface="Gill Sans"/>
            </a:endParaRPr>
          </a:p>
        </p:txBody>
      </p:sp>
      <p:sp>
        <p:nvSpPr>
          <p:cNvPr id="505" name="Google Shape;505;p2"/>
          <p:cNvSpPr/>
          <p:nvPr/>
        </p:nvSpPr>
        <p:spPr>
          <a:xfrm>
            <a:off x="1628719" y="4047629"/>
            <a:ext cx="58200" cy="4602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506" name="Google Shape;506;p2"/>
          <p:cNvSpPr/>
          <p:nvPr/>
        </p:nvSpPr>
        <p:spPr>
          <a:xfrm rot="-5204390">
            <a:off x="1093995" y="2908392"/>
            <a:ext cx="1281875" cy="1450155"/>
          </a:xfrm>
          <a:prstGeom prst="rect">
            <a:avLst/>
          </a:prstGeom>
          <a:noFill/>
          <a:ln>
            <a:noFill/>
          </a:ln>
        </p:spPr>
        <p:txBody>
          <a:bodyPr anchorCtr="0" anchor="ctr" bIns="66075" lIns="66075" spcFirstLastPara="1" rIns="66075" wrap="square" tIns="66075">
            <a:noAutofit/>
          </a:bodyPr>
          <a:lstStyle/>
          <a:p>
            <a:pPr indent="0" lvl="0" marL="0" rtl="0" algn="l">
              <a:spcBef>
                <a:spcPts val="0"/>
              </a:spcBef>
              <a:spcAft>
                <a:spcPts val="0"/>
              </a:spcAft>
              <a:buNone/>
            </a:pPr>
            <a:r>
              <a:t/>
            </a:r>
            <a:endParaRPr/>
          </a:p>
        </p:txBody>
      </p:sp>
      <p:sp>
        <p:nvSpPr>
          <p:cNvPr id="507" name="Google Shape;507;p2"/>
          <p:cNvSpPr/>
          <p:nvPr/>
        </p:nvSpPr>
        <p:spPr>
          <a:xfrm>
            <a:off x="1696662" y="2752123"/>
            <a:ext cx="58200" cy="4251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cxnSp>
        <p:nvCxnSpPr>
          <p:cNvPr id="508" name="Google Shape;508;p2"/>
          <p:cNvCxnSpPr>
            <a:stCxn id="509" idx="0"/>
          </p:cNvCxnSpPr>
          <p:nvPr/>
        </p:nvCxnSpPr>
        <p:spPr>
          <a:xfrm rot="10800000">
            <a:off x="1819861" y="4426872"/>
            <a:ext cx="84000" cy="121200"/>
          </a:xfrm>
          <a:prstGeom prst="straightConnector1">
            <a:avLst/>
          </a:prstGeom>
          <a:noFill/>
          <a:ln cap="flat" cmpd="sng" w="19050">
            <a:solidFill>
              <a:srgbClr val="FF0000"/>
            </a:solidFill>
            <a:prstDash val="solid"/>
            <a:miter lim="800000"/>
            <a:headEnd len="sm" w="sm" type="none"/>
            <a:tailEnd len="med" w="med" type="oval"/>
          </a:ln>
        </p:spPr>
      </p:cxnSp>
      <p:sp>
        <p:nvSpPr>
          <p:cNvPr id="509" name="Google Shape;509;p2"/>
          <p:cNvSpPr txBox="1"/>
          <p:nvPr/>
        </p:nvSpPr>
        <p:spPr>
          <a:xfrm>
            <a:off x="1634611" y="4548072"/>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2.3 Assessment</a:t>
            </a:r>
            <a:endParaRPr b="0" i="0" sz="600" u="none" cap="none" strike="noStrike">
              <a:solidFill>
                <a:schemeClr val="dk1"/>
              </a:solidFill>
              <a:latin typeface="Calibri"/>
              <a:ea typeface="Calibri"/>
              <a:cs typeface="Calibri"/>
              <a:sym typeface="Calibri"/>
            </a:endParaRPr>
          </a:p>
        </p:txBody>
      </p:sp>
      <p:cxnSp>
        <p:nvCxnSpPr>
          <p:cNvPr id="510" name="Google Shape;510;p2"/>
          <p:cNvCxnSpPr>
            <a:stCxn id="511" idx="2"/>
          </p:cNvCxnSpPr>
          <p:nvPr/>
        </p:nvCxnSpPr>
        <p:spPr>
          <a:xfrm flipH="1">
            <a:off x="1511313" y="2758612"/>
            <a:ext cx="48600" cy="116100"/>
          </a:xfrm>
          <a:prstGeom prst="straightConnector1">
            <a:avLst/>
          </a:prstGeom>
          <a:noFill/>
          <a:ln cap="flat" cmpd="sng" w="19050">
            <a:solidFill>
              <a:srgbClr val="FF0000"/>
            </a:solidFill>
            <a:prstDash val="solid"/>
            <a:miter lim="800000"/>
            <a:headEnd len="sm" w="sm" type="none"/>
            <a:tailEnd len="med" w="med" type="oval"/>
          </a:ln>
        </p:spPr>
      </p:cxnSp>
      <p:sp>
        <p:nvSpPr>
          <p:cNvPr id="511" name="Google Shape;511;p2"/>
          <p:cNvSpPr txBox="1"/>
          <p:nvPr/>
        </p:nvSpPr>
        <p:spPr>
          <a:xfrm>
            <a:off x="1290663" y="2553412"/>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2.4 Assessment</a:t>
            </a:r>
            <a:endParaRPr b="0" i="0" sz="600" u="none" cap="none" strike="noStrike">
              <a:solidFill>
                <a:schemeClr val="dk1"/>
              </a:solidFill>
              <a:latin typeface="Calibri"/>
              <a:ea typeface="Calibri"/>
              <a:cs typeface="Calibri"/>
              <a:sym typeface="Calibri"/>
            </a:endParaRPr>
          </a:p>
        </p:txBody>
      </p:sp>
      <p:sp>
        <p:nvSpPr>
          <p:cNvPr id="512" name="Google Shape;512;p2"/>
          <p:cNvSpPr/>
          <p:nvPr/>
        </p:nvSpPr>
        <p:spPr>
          <a:xfrm>
            <a:off x="983622" y="1432756"/>
            <a:ext cx="4550400" cy="394800"/>
          </a:xfrm>
          <a:prstGeom prst="rect">
            <a:avLst/>
          </a:pr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cxnSp>
        <p:nvCxnSpPr>
          <p:cNvPr id="513" name="Google Shape;513;p2"/>
          <p:cNvCxnSpPr>
            <a:stCxn id="514" idx="2"/>
          </p:cNvCxnSpPr>
          <p:nvPr/>
        </p:nvCxnSpPr>
        <p:spPr>
          <a:xfrm flipH="1">
            <a:off x="6315038" y="1444450"/>
            <a:ext cx="363300" cy="56100"/>
          </a:xfrm>
          <a:prstGeom prst="straightConnector1">
            <a:avLst/>
          </a:prstGeom>
          <a:noFill/>
          <a:ln cap="flat" cmpd="sng" w="19050">
            <a:solidFill>
              <a:srgbClr val="FF0000"/>
            </a:solidFill>
            <a:prstDash val="solid"/>
            <a:miter lim="800000"/>
            <a:headEnd len="sm" w="sm" type="none"/>
            <a:tailEnd len="med" w="med" type="oval"/>
          </a:ln>
        </p:spPr>
      </p:cxnSp>
      <p:sp>
        <p:nvSpPr>
          <p:cNvPr id="514" name="Google Shape;514;p2"/>
          <p:cNvSpPr txBox="1"/>
          <p:nvPr/>
        </p:nvSpPr>
        <p:spPr>
          <a:xfrm>
            <a:off x="6409088" y="1239250"/>
            <a:ext cx="5385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2.5 Assessment</a:t>
            </a:r>
            <a:endParaRPr b="0" i="0" sz="600" u="none" cap="none" strike="noStrike">
              <a:solidFill>
                <a:schemeClr val="dk1"/>
              </a:solidFill>
              <a:latin typeface="Calibri"/>
              <a:ea typeface="Calibri"/>
              <a:cs typeface="Calibri"/>
              <a:sym typeface="Calibri"/>
            </a:endParaRPr>
          </a:p>
        </p:txBody>
      </p:sp>
      <p:sp>
        <p:nvSpPr>
          <p:cNvPr id="515" name="Google Shape;515;p2"/>
          <p:cNvSpPr/>
          <p:nvPr/>
        </p:nvSpPr>
        <p:spPr>
          <a:xfrm>
            <a:off x="6114062" y="1427904"/>
            <a:ext cx="58200" cy="425100"/>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chemeClr val="lt1"/>
              </a:solidFill>
              <a:latin typeface="Calibri"/>
              <a:ea typeface="Calibri"/>
              <a:cs typeface="Calibri"/>
              <a:sym typeface="Calibri"/>
            </a:endParaRPr>
          </a:p>
        </p:txBody>
      </p:sp>
      <p:sp>
        <p:nvSpPr>
          <p:cNvPr id="516" name="Google Shape;516;p2"/>
          <p:cNvSpPr txBox="1"/>
          <p:nvPr/>
        </p:nvSpPr>
        <p:spPr>
          <a:xfrm>
            <a:off x="1330923" y="1533141"/>
            <a:ext cx="4746000" cy="1866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REVISION OF THEME 1 &amp; 2 CONCEPTS AND EXAM TECHNIQUE</a:t>
            </a:r>
            <a:endParaRPr b="1" i="0" sz="1000" u="none" cap="none" strike="noStrike">
              <a:solidFill>
                <a:schemeClr val="dk1"/>
              </a:solidFill>
              <a:latin typeface="Gill Sans"/>
              <a:ea typeface="Gill Sans"/>
              <a:cs typeface="Gill Sans"/>
              <a:sym typeface="Gill Sans"/>
            </a:endParaRPr>
          </a:p>
        </p:txBody>
      </p:sp>
      <p:sp>
        <p:nvSpPr>
          <p:cNvPr id="517" name="Google Shape;517;p2"/>
          <p:cNvSpPr txBox="1"/>
          <p:nvPr/>
        </p:nvSpPr>
        <p:spPr>
          <a:xfrm>
            <a:off x="5189036" y="798297"/>
            <a:ext cx="9198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Calculate - 2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No marks for formula. Formula are not given; you must learn them.</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If a decimal answer, round to 2 decimal places if needed.</a:t>
            </a:r>
            <a:endParaRPr b="0" i="0" sz="600" u="none" cap="none" strike="noStrike">
              <a:solidFill>
                <a:schemeClr val="dk1"/>
              </a:solidFill>
              <a:latin typeface="Calibri"/>
              <a:ea typeface="Calibri"/>
              <a:cs typeface="Calibri"/>
              <a:sym typeface="Calibri"/>
            </a:endParaRPr>
          </a:p>
        </p:txBody>
      </p:sp>
      <p:sp>
        <p:nvSpPr>
          <p:cNvPr id="518" name="Google Shape;518;p2"/>
          <p:cNvSpPr txBox="1"/>
          <p:nvPr/>
        </p:nvSpPr>
        <p:spPr>
          <a:xfrm>
            <a:off x="4262684" y="1827498"/>
            <a:ext cx="15708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Outline - 2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One benefit/ impact/ method with one linked strand of development. Written in context.</a:t>
            </a:r>
            <a:endParaRPr b="0" i="0" sz="1000" u="none" cap="none" strike="noStrike">
              <a:solidFill>
                <a:srgbClr val="000000"/>
              </a:solidFill>
              <a:latin typeface="Arial"/>
              <a:ea typeface="Arial"/>
              <a:cs typeface="Arial"/>
              <a:sym typeface="Arial"/>
            </a:endParaRPr>
          </a:p>
        </p:txBody>
      </p:sp>
      <p:cxnSp>
        <p:nvCxnSpPr>
          <p:cNvPr id="519" name="Google Shape;519;p2"/>
          <p:cNvCxnSpPr/>
          <p:nvPr/>
        </p:nvCxnSpPr>
        <p:spPr>
          <a:xfrm>
            <a:off x="5846752" y="1334980"/>
            <a:ext cx="66600" cy="135900"/>
          </a:xfrm>
          <a:prstGeom prst="straightConnector1">
            <a:avLst/>
          </a:prstGeom>
          <a:noFill/>
          <a:ln cap="flat" cmpd="sng" w="19050">
            <a:solidFill>
              <a:srgbClr val="FF0000"/>
            </a:solidFill>
            <a:prstDash val="solid"/>
            <a:miter lim="800000"/>
            <a:headEnd len="sm" w="sm" type="none"/>
            <a:tailEnd len="med" w="med" type="oval"/>
          </a:ln>
        </p:spPr>
      </p:cxnSp>
      <p:cxnSp>
        <p:nvCxnSpPr>
          <p:cNvPr id="520" name="Google Shape;520;p2"/>
          <p:cNvCxnSpPr/>
          <p:nvPr/>
        </p:nvCxnSpPr>
        <p:spPr>
          <a:xfrm flipH="1" rot="10800000">
            <a:off x="4928929" y="1794687"/>
            <a:ext cx="179400" cy="109200"/>
          </a:xfrm>
          <a:prstGeom prst="straightConnector1">
            <a:avLst/>
          </a:prstGeom>
          <a:noFill/>
          <a:ln cap="flat" cmpd="sng" w="19050">
            <a:solidFill>
              <a:srgbClr val="FF0000"/>
            </a:solidFill>
            <a:prstDash val="solid"/>
            <a:miter lim="800000"/>
            <a:headEnd len="sm" w="sm" type="none"/>
            <a:tailEnd len="med" w="med" type="oval"/>
          </a:ln>
        </p:spPr>
      </p:cxnSp>
      <p:sp>
        <p:nvSpPr>
          <p:cNvPr id="521" name="Google Shape;521;p2"/>
          <p:cNvSpPr txBox="1"/>
          <p:nvPr/>
        </p:nvSpPr>
        <p:spPr>
          <a:xfrm>
            <a:off x="4488010" y="798297"/>
            <a:ext cx="774600" cy="5787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Explain - 3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ONE benefit/ impact/ method and then two linked strands of development.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t/>
            </a:r>
            <a:endParaRPr b="0" i="0" sz="600" u="none" cap="none" strike="noStrike">
              <a:solidFill>
                <a:schemeClr val="dk1"/>
              </a:solidFill>
              <a:latin typeface="Calibri"/>
              <a:ea typeface="Calibri"/>
              <a:cs typeface="Calibri"/>
              <a:sym typeface="Calibri"/>
            </a:endParaRPr>
          </a:p>
        </p:txBody>
      </p:sp>
      <p:cxnSp>
        <p:nvCxnSpPr>
          <p:cNvPr id="522" name="Google Shape;522;p2"/>
          <p:cNvCxnSpPr/>
          <p:nvPr/>
        </p:nvCxnSpPr>
        <p:spPr>
          <a:xfrm>
            <a:off x="5021380" y="1325720"/>
            <a:ext cx="66600" cy="135900"/>
          </a:xfrm>
          <a:prstGeom prst="straightConnector1">
            <a:avLst/>
          </a:prstGeom>
          <a:noFill/>
          <a:ln cap="flat" cmpd="sng" w="19050">
            <a:solidFill>
              <a:srgbClr val="FF0000"/>
            </a:solidFill>
            <a:prstDash val="solid"/>
            <a:miter lim="800000"/>
            <a:headEnd len="sm" w="sm" type="none"/>
            <a:tailEnd len="med" w="med" type="oval"/>
          </a:ln>
        </p:spPr>
      </p:cxnSp>
      <p:sp>
        <p:nvSpPr>
          <p:cNvPr id="523" name="Google Shape;523;p2"/>
          <p:cNvSpPr txBox="1"/>
          <p:nvPr/>
        </p:nvSpPr>
        <p:spPr>
          <a:xfrm>
            <a:off x="3106720" y="1841209"/>
            <a:ext cx="1235100" cy="3546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Analyse - 6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Use context and AJIM.  An extended explain question. 5 linked strands of development.</a:t>
            </a:r>
            <a:endParaRPr b="0" i="0" sz="600" u="none" cap="none" strike="noStrike">
              <a:solidFill>
                <a:schemeClr val="dk1"/>
              </a:solidFill>
              <a:latin typeface="Calibri"/>
              <a:ea typeface="Calibri"/>
              <a:cs typeface="Calibri"/>
              <a:sym typeface="Calibri"/>
            </a:endParaRPr>
          </a:p>
        </p:txBody>
      </p:sp>
      <p:cxnSp>
        <p:nvCxnSpPr>
          <p:cNvPr id="524" name="Google Shape;524;p2"/>
          <p:cNvCxnSpPr/>
          <p:nvPr/>
        </p:nvCxnSpPr>
        <p:spPr>
          <a:xfrm flipH="1" rot="10800000">
            <a:off x="3961297" y="1789098"/>
            <a:ext cx="179400" cy="109200"/>
          </a:xfrm>
          <a:prstGeom prst="straightConnector1">
            <a:avLst/>
          </a:prstGeom>
          <a:noFill/>
          <a:ln cap="flat" cmpd="sng" w="19050">
            <a:solidFill>
              <a:srgbClr val="FF0000"/>
            </a:solidFill>
            <a:prstDash val="solid"/>
            <a:miter lim="800000"/>
            <a:headEnd len="sm" w="sm" type="none"/>
            <a:tailEnd len="med" w="med" type="oval"/>
          </a:ln>
        </p:spPr>
      </p:cxnSp>
      <p:sp>
        <p:nvSpPr>
          <p:cNvPr id="525" name="Google Shape;525;p2"/>
          <p:cNvSpPr txBox="1"/>
          <p:nvPr/>
        </p:nvSpPr>
        <p:spPr>
          <a:xfrm>
            <a:off x="3225015" y="694534"/>
            <a:ext cx="1235100" cy="728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Discuss - 6 Marks</a:t>
            </a:r>
            <a:endParaRPr b="0" i="0" sz="6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5 linked strands of development</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Can provide one or two impacts/benefits/reasons/ drawbacks and then 5 linked strands of development in total (e.g. 3 strands for one impact and 2 strands for the other)</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Does not require any evaluation.</a:t>
            </a:r>
            <a:endParaRPr b="0" i="0" sz="600" u="none" cap="none" strike="noStrike">
              <a:solidFill>
                <a:schemeClr val="dk1"/>
              </a:solidFill>
              <a:latin typeface="Calibri"/>
              <a:ea typeface="Calibri"/>
              <a:cs typeface="Calibri"/>
              <a:sym typeface="Calibri"/>
            </a:endParaRPr>
          </a:p>
        </p:txBody>
      </p:sp>
      <p:sp>
        <p:nvSpPr>
          <p:cNvPr id="526" name="Google Shape;526;p2"/>
          <p:cNvSpPr txBox="1"/>
          <p:nvPr/>
        </p:nvSpPr>
        <p:spPr>
          <a:xfrm>
            <a:off x="1248966" y="463459"/>
            <a:ext cx="2084700" cy="9519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Justify - 9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You will be given two choices/options. You can access full marks by just talking about one choice but to access top marks your answer must be balanced, have application and a conclusion.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Use business context and 5 linked strands of development.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a:t>
            </a:r>
            <a:r>
              <a:rPr b="0" baseline="30000" i="0" lang="en-GB" sz="600" u="none" cap="none" strike="noStrike">
                <a:solidFill>
                  <a:schemeClr val="dk1"/>
                </a:solidFill>
                <a:latin typeface="Calibri"/>
                <a:ea typeface="Calibri"/>
                <a:cs typeface="Calibri"/>
                <a:sym typeface="Calibri"/>
              </a:rPr>
              <a:t>st</a:t>
            </a:r>
            <a:r>
              <a:rPr b="0" i="0" lang="en-GB" sz="600" u="none" cap="none" strike="noStrike">
                <a:solidFill>
                  <a:schemeClr val="dk1"/>
                </a:solidFill>
                <a:latin typeface="Calibri"/>
                <a:ea typeface="Calibri"/>
                <a:cs typeface="Calibri"/>
                <a:sym typeface="Calibri"/>
              </a:rPr>
              <a:t> paragraph: give a judgement e.g. advantages </a:t>
            </a:r>
            <a:r>
              <a:rPr b="0" i="0" lang="en-GB" sz="600" u="sng" cap="none" strike="noStrike">
                <a:solidFill>
                  <a:schemeClr val="dk1"/>
                </a:solidFill>
                <a:latin typeface="Calibri"/>
                <a:ea typeface="Calibri"/>
                <a:cs typeface="Calibri"/>
                <a:sym typeface="Calibri"/>
              </a:rPr>
              <a:t>and</a:t>
            </a:r>
            <a:r>
              <a:rPr b="0" i="0" lang="en-GB" sz="600" u="none" cap="none" strike="noStrike">
                <a:solidFill>
                  <a:schemeClr val="dk1"/>
                </a:solidFill>
                <a:latin typeface="Calibri"/>
                <a:ea typeface="Calibri"/>
                <a:cs typeface="Calibri"/>
                <a:sym typeface="Calibri"/>
              </a:rPr>
              <a:t> 2 reasons why.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2</a:t>
            </a:r>
            <a:r>
              <a:rPr b="0" baseline="30000" i="0" lang="en-GB" sz="600" u="none" cap="none" strike="noStrike">
                <a:solidFill>
                  <a:schemeClr val="dk1"/>
                </a:solidFill>
                <a:latin typeface="Calibri"/>
                <a:ea typeface="Calibri"/>
                <a:cs typeface="Calibri"/>
                <a:sym typeface="Calibri"/>
              </a:rPr>
              <a:t>nd</a:t>
            </a:r>
            <a:r>
              <a:rPr b="0" i="0" lang="en-GB" sz="600" u="none" cap="none" strike="noStrike">
                <a:solidFill>
                  <a:schemeClr val="dk1"/>
                </a:solidFill>
                <a:latin typeface="Calibri"/>
                <a:ea typeface="Calibri"/>
                <a:cs typeface="Calibri"/>
                <a:sym typeface="Calibri"/>
              </a:rPr>
              <a:t> paragraph: give an opposing judgement to the chosen option (not of the other option) e.g. disadvantages </a:t>
            </a:r>
            <a:r>
              <a:rPr b="0" i="0" lang="en-GB" sz="600" u="sng" cap="none" strike="noStrike">
                <a:solidFill>
                  <a:schemeClr val="dk1"/>
                </a:solidFill>
                <a:latin typeface="Calibri"/>
                <a:ea typeface="Calibri"/>
                <a:cs typeface="Calibri"/>
                <a:sym typeface="Calibri"/>
              </a:rPr>
              <a:t>and</a:t>
            </a:r>
            <a:r>
              <a:rPr b="0" i="0" lang="en-GB" sz="600" u="none" cap="none" strike="noStrike">
                <a:solidFill>
                  <a:schemeClr val="dk1"/>
                </a:solidFill>
                <a:latin typeface="Calibri"/>
                <a:ea typeface="Calibri"/>
                <a:cs typeface="Calibri"/>
                <a:sym typeface="Calibri"/>
              </a:rPr>
              <a:t> 2 reasons why.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3</a:t>
            </a:r>
            <a:r>
              <a:rPr b="0" baseline="30000" i="0" lang="en-GB" sz="600" u="none" cap="none" strike="noStrike">
                <a:solidFill>
                  <a:schemeClr val="dk1"/>
                </a:solidFill>
                <a:latin typeface="Calibri"/>
                <a:ea typeface="Calibri"/>
                <a:cs typeface="Calibri"/>
                <a:sym typeface="Calibri"/>
              </a:rPr>
              <a:t>rd</a:t>
            </a:r>
            <a:r>
              <a:rPr b="0" i="0" lang="en-GB" sz="600" u="none" cap="none" strike="noStrike">
                <a:solidFill>
                  <a:schemeClr val="dk1"/>
                </a:solidFill>
                <a:latin typeface="Calibri"/>
                <a:ea typeface="Calibri"/>
                <a:cs typeface="Calibri"/>
                <a:sym typeface="Calibri"/>
              </a:rPr>
              <a:t> paragraph: conclusion but… it depends on…</a:t>
            </a:r>
            <a:endParaRPr b="0" i="0" sz="600" u="none" cap="none" strike="noStrike">
              <a:solidFill>
                <a:schemeClr val="dk1"/>
              </a:solidFill>
              <a:latin typeface="Calibri"/>
              <a:ea typeface="Calibri"/>
              <a:cs typeface="Calibri"/>
              <a:sym typeface="Calibri"/>
            </a:endParaRPr>
          </a:p>
        </p:txBody>
      </p:sp>
      <p:sp>
        <p:nvSpPr>
          <p:cNvPr id="527" name="Google Shape;527;p2"/>
          <p:cNvSpPr/>
          <p:nvPr/>
        </p:nvSpPr>
        <p:spPr>
          <a:xfrm rot="-5400000">
            <a:off x="134110" y="901068"/>
            <a:ext cx="1047890" cy="815073"/>
          </a:xfrm>
          <a:custGeom>
            <a:rect b="b" l="l" r="r" t="t"/>
            <a:pathLst>
              <a:path extrusionOk="0" h="1044965" w="1724922">
                <a:moveTo>
                  <a:pt x="0" y="1044965"/>
                </a:moveTo>
                <a:cubicBezTo>
                  <a:pt x="0" y="594510"/>
                  <a:pt x="593495" y="71951"/>
                  <a:pt x="859645" y="5248"/>
                </a:cubicBezTo>
                <a:cubicBezTo>
                  <a:pt x="1125795" y="-61455"/>
                  <a:pt x="1502363" y="527648"/>
                  <a:pt x="1596899" y="644748"/>
                </a:cubicBezTo>
                <a:cubicBezTo>
                  <a:pt x="1691435" y="761848"/>
                  <a:pt x="1292643" y="526823"/>
                  <a:pt x="1426862" y="707849"/>
                </a:cubicBezTo>
                <a:cubicBezTo>
                  <a:pt x="1561081" y="888875"/>
                  <a:pt x="1629809" y="810522"/>
                  <a:pt x="1351746" y="762080"/>
                </a:cubicBezTo>
                <a:cubicBezTo>
                  <a:pt x="1138158" y="752349"/>
                  <a:pt x="1430756" y="797043"/>
                  <a:pt x="1217168" y="787312"/>
                </a:cubicBezTo>
                <a:cubicBezTo>
                  <a:pt x="1242962" y="569634"/>
                  <a:pt x="1731317" y="617946"/>
                  <a:pt x="1724859" y="582936"/>
                </a:cubicBezTo>
                <a:cubicBezTo>
                  <a:pt x="1718401" y="547927"/>
                  <a:pt x="1355967" y="539213"/>
                  <a:pt x="1178419" y="577255"/>
                </a:cubicBezTo>
                <a:cubicBezTo>
                  <a:pt x="856788" y="646170"/>
                  <a:pt x="641010" y="833962"/>
                  <a:pt x="641010" y="1044965"/>
                </a:cubicBezTo>
                <a:lnTo>
                  <a:pt x="0" y="1044965"/>
                </a:lnTo>
                <a:close/>
              </a:path>
            </a:pathLst>
          </a:custGeom>
          <a:solidFill>
            <a:srgbClr val="FFC00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alibri"/>
              <a:ea typeface="Calibri"/>
              <a:cs typeface="Calibri"/>
              <a:sym typeface="Calibri"/>
            </a:endParaRPr>
          </a:p>
        </p:txBody>
      </p:sp>
      <p:grpSp>
        <p:nvGrpSpPr>
          <p:cNvPr id="528" name="Google Shape;528;p2"/>
          <p:cNvGrpSpPr/>
          <p:nvPr/>
        </p:nvGrpSpPr>
        <p:grpSpPr>
          <a:xfrm>
            <a:off x="190886" y="718926"/>
            <a:ext cx="948232" cy="791437"/>
            <a:chOff x="339725" y="1140871"/>
            <a:chExt cx="1214437" cy="1304925"/>
          </a:xfrm>
        </p:grpSpPr>
        <p:sp>
          <p:nvSpPr>
            <p:cNvPr id="529" name="Google Shape;529;p2"/>
            <p:cNvSpPr/>
            <p:nvPr/>
          </p:nvSpPr>
          <p:spPr>
            <a:xfrm>
              <a:off x="339725" y="1140871"/>
              <a:ext cx="1214437" cy="1304925"/>
            </a:xfrm>
            <a:prstGeom prst="ellipse">
              <a:avLst/>
            </a:prstGeom>
            <a:solidFill>
              <a:srgbClr val="00B0F0"/>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530" name="Google Shape;530;p2"/>
            <p:cNvSpPr/>
            <p:nvPr/>
          </p:nvSpPr>
          <p:spPr>
            <a:xfrm>
              <a:off x="460375" y="1289617"/>
              <a:ext cx="968375" cy="1041879"/>
            </a:xfrm>
            <a:prstGeom prst="ellipse">
              <a:avLst/>
            </a:prstGeom>
            <a:solidFill>
              <a:schemeClr val="lt1"/>
            </a:solidFill>
            <a:ln>
              <a:noFill/>
            </a:ln>
          </p:spPr>
          <p:txBody>
            <a:bodyPr anchorCtr="0" anchor="ctr"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chemeClr val="lt1"/>
                </a:solidFill>
                <a:latin typeface="Calibri"/>
                <a:ea typeface="Calibri"/>
                <a:cs typeface="Calibri"/>
                <a:sym typeface="Calibri"/>
              </a:endParaRPr>
            </a:p>
          </p:txBody>
        </p:sp>
        <p:sp>
          <p:nvSpPr>
            <p:cNvPr id="531" name="Google Shape;531;p2"/>
            <p:cNvSpPr txBox="1"/>
            <p:nvPr/>
          </p:nvSpPr>
          <p:spPr>
            <a:xfrm>
              <a:off x="498475" y="1441949"/>
              <a:ext cx="939800" cy="646112"/>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Exam &amp; Post – 16</a:t>
              </a:r>
              <a:endParaRPr b="0" i="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chemeClr val="dk1"/>
                  </a:solidFill>
                  <a:latin typeface="Calibri"/>
                  <a:ea typeface="Calibri"/>
                  <a:cs typeface="Calibri"/>
                  <a:sym typeface="Calibri"/>
                </a:rPr>
                <a:t>Destination</a:t>
              </a:r>
              <a:endParaRPr b="0" i="0" sz="1000" u="none" cap="none" strike="noStrike">
                <a:solidFill>
                  <a:srgbClr val="000000"/>
                </a:solidFill>
                <a:latin typeface="Arial"/>
                <a:ea typeface="Arial"/>
                <a:cs typeface="Arial"/>
                <a:sym typeface="Arial"/>
              </a:endParaRPr>
            </a:p>
          </p:txBody>
        </p:sp>
      </p:grpSp>
      <p:cxnSp>
        <p:nvCxnSpPr>
          <p:cNvPr id="532" name="Google Shape;532;p2"/>
          <p:cNvCxnSpPr/>
          <p:nvPr/>
        </p:nvCxnSpPr>
        <p:spPr>
          <a:xfrm>
            <a:off x="4395136" y="1347485"/>
            <a:ext cx="66600" cy="135900"/>
          </a:xfrm>
          <a:prstGeom prst="straightConnector1">
            <a:avLst/>
          </a:prstGeom>
          <a:noFill/>
          <a:ln cap="flat" cmpd="sng" w="19050">
            <a:solidFill>
              <a:srgbClr val="FF0000"/>
            </a:solidFill>
            <a:prstDash val="solid"/>
            <a:miter lim="800000"/>
            <a:headEnd len="sm" w="sm" type="none"/>
            <a:tailEnd len="med" w="med" type="oval"/>
          </a:ln>
        </p:spPr>
      </p:cxnSp>
      <p:cxnSp>
        <p:nvCxnSpPr>
          <p:cNvPr id="533" name="Google Shape;533;p2"/>
          <p:cNvCxnSpPr/>
          <p:nvPr/>
        </p:nvCxnSpPr>
        <p:spPr>
          <a:xfrm>
            <a:off x="2923467" y="1350854"/>
            <a:ext cx="66600" cy="135900"/>
          </a:xfrm>
          <a:prstGeom prst="straightConnector1">
            <a:avLst/>
          </a:prstGeom>
          <a:noFill/>
          <a:ln cap="flat" cmpd="sng" w="19050">
            <a:solidFill>
              <a:srgbClr val="FF0000"/>
            </a:solidFill>
            <a:prstDash val="solid"/>
            <a:miter lim="800000"/>
            <a:headEnd len="sm" w="sm" type="none"/>
            <a:tailEnd len="med" w="med" type="oval"/>
          </a:ln>
        </p:spPr>
      </p:cxnSp>
      <p:sp>
        <p:nvSpPr>
          <p:cNvPr id="534" name="Google Shape;534;p2"/>
          <p:cNvSpPr txBox="1"/>
          <p:nvPr/>
        </p:nvSpPr>
        <p:spPr>
          <a:xfrm>
            <a:off x="182363" y="1722253"/>
            <a:ext cx="2946600" cy="5040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600"/>
              <a:buFont typeface="Arial"/>
              <a:buNone/>
            </a:pPr>
            <a:r>
              <a:rPr b="1" i="0" lang="en-GB" sz="600" u="none" cap="none" strike="noStrike">
                <a:solidFill>
                  <a:schemeClr val="dk1"/>
                </a:solidFill>
                <a:latin typeface="Calibri"/>
                <a:ea typeface="Calibri"/>
                <a:cs typeface="Calibri"/>
                <a:sym typeface="Calibri"/>
              </a:rPr>
              <a:t>Evaluate - 12 Marks</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A decision needs to be made in this answer.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Use business context and 5 linked strands of development. </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a:t>
            </a:r>
            <a:r>
              <a:rPr b="0" baseline="30000" i="0" lang="en-GB" sz="600" u="none" cap="none" strike="noStrike">
                <a:solidFill>
                  <a:schemeClr val="dk1"/>
                </a:solidFill>
                <a:latin typeface="Calibri"/>
                <a:ea typeface="Calibri"/>
                <a:cs typeface="Calibri"/>
                <a:sym typeface="Calibri"/>
              </a:rPr>
              <a:t>st</a:t>
            </a:r>
            <a:r>
              <a:rPr b="0" i="0" lang="en-GB" sz="600" u="none" cap="none" strike="noStrike">
                <a:solidFill>
                  <a:schemeClr val="dk1"/>
                </a:solidFill>
                <a:latin typeface="Calibri"/>
                <a:ea typeface="Calibri"/>
                <a:cs typeface="Calibri"/>
                <a:sym typeface="Calibri"/>
              </a:rPr>
              <a:t>/2</a:t>
            </a:r>
            <a:r>
              <a:rPr b="0" baseline="30000" i="0" lang="en-GB" sz="600" u="none" cap="none" strike="noStrike">
                <a:solidFill>
                  <a:schemeClr val="dk1"/>
                </a:solidFill>
                <a:latin typeface="Calibri"/>
                <a:ea typeface="Calibri"/>
                <a:cs typeface="Calibri"/>
                <a:sym typeface="Calibri"/>
              </a:rPr>
              <a:t>nd</a:t>
            </a:r>
            <a:r>
              <a:rPr b="0" i="0" lang="en-GB" sz="600" u="none" cap="none" strike="noStrike">
                <a:solidFill>
                  <a:schemeClr val="dk1"/>
                </a:solidFill>
                <a:latin typeface="Calibri"/>
                <a:ea typeface="Calibri"/>
                <a:cs typeface="Calibri"/>
                <a:sym typeface="Calibri"/>
              </a:rPr>
              <a:t> paragraph: 1 or 2 advantages identified with 2/3 reasons why.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3</a:t>
            </a:r>
            <a:r>
              <a:rPr b="0" baseline="30000" i="0" lang="en-GB" sz="600" u="none" cap="none" strike="noStrike">
                <a:solidFill>
                  <a:schemeClr val="dk1"/>
                </a:solidFill>
                <a:latin typeface="Calibri"/>
                <a:ea typeface="Calibri"/>
                <a:cs typeface="Calibri"/>
                <a:sym typeface="Calibri"/>
              </a:rPr>
              <a:t>rd</a:t>
            </a:r>
            <a:r>
              <a:rPr b="0" i="0" lang="en-GB" sz="600" u="none" cap="none" strike="noStrike">
                <a:solidFill>
                  <a:schemeClr val="dk1"/>
                </a:solidFill>
                <a:latin typeface="Calibri"/>
                <a:ea typeface="Calibri"/>
                <a:cs typeface="Calibri"/>
                <a:sym typeface="Calibri"/>
              </a:rPr>
              <a:t>/4</a:t>
            </a:r>
            <a:r>
              <a:rPr b="0" baseline="30000" i="0" lang="en-GB" sz="600" u="none" cap="none" strike="noStrike">
                <a:solidFill>
                  <a:schemeClr val="dk1"/>
                </a:solidFill>
                <a:latin typeface="Calibri"/>
                <a:ea typeface="Calibri"/>
                <a:cs typeface="Calibri"/>
                <a:sym typeface="Calibri"/>
              </a:rPr>
              <a:t>th</a:t>
            </a:r>
            <a:r>
              <a:rPr b="0" i="0" lang="en-GB" sz="600" u="none" cap="none" strike="noStrike">
                <a:solidFill>
                  <a:schemeClr val="dk1"/>
                </a:solidFill>
                <a:latin typeface="Calibri"/>
                <a:ea typeface="Calibri"/>
                <a:cs typeface="Calibri"/>
                <a:sym typeface="Calibri"/>
              </a:rPr>
              <a:t> paragraph: 1 or 2 disadvantages identified with 2/3 reasons why.</a:t>
            </a:r>
            <a:endParaRPr b="0" i="0" sz="10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5</a:t>
            </a:r>
            <a:r>
              <a:rPr b="0" baseline="30000" i="0" lang="en-GB" sz="600" u="none" cap="none" strike="noStrike">
                <a:solidFill>
                  <a:schemeClr val="dk1"/>
                </a:solidFill>
                <a:latin typeface="Calibri"/>
                <a:ea typeface="Calibri"/>
                <a:cs typeface="Calibri"/>
                <a:sym typeface="Calibri"/>
              </a:rPr>
              <a:t>th</a:t>
            </a:r>
            <a:r>
              <a:rPr b="0" i="0" lang="en-GB" sz="600" u="none" cap="none" strike="noStrike">
                <a:solidFill>
                  <a:schemeClr val="dk1"/>
                </a:solidFill>
                <a:latin typeface="Calibri"/>
                <a:ea typeface="Calibri"/>
                <a:cs typeface="Calibri"/>
                <a:sym typeface="Calibri"/>
              </a:rPr>
              <a:t> paragraph: Conclusion BUT… it depends on…</a:t>
            </a:r>
            <a:endParaRPr b="1" i="0" sz="600" u="none" cap="none" strike="noStrike">
              <a:solidFill>
                <a:schemeClr val="dk1"/>
              </a:solidFill>
              <a:latin typeface="Calibri"/>
              <a:ea typeface="Calibri"/>
              <a:cs typeface="Calibri"/>
              <a:sym typeface="Calibri"/>
            </a:endParaRPr>
          </a:p>
        </p:txBody>
      </p:sp>
      <p:cxnSp>
        <p:nvCxnSpPr>
          <p:cNvPr id="535" name="Google Shape;535;p2"/>
          <p:cNvCxnSpPr/>
          <p:nvPr/>
        </p:nvCxnSpPr>
        <p:spPr>
          <a:xfrm flipH="1" rot="10800000">
            <a:off x="1734897" y="1765974"/>
            <a:ext cx="296100" cy="87000"/>
          </a:xfrm>
          <a:prstGeom prst="straightConnector1">
            <a:avLst/>
          </a:prstGeom>
          <a:noFill/>
          <a:ln cap="flat" cmpd="sng" w="19050">
            <a:solidFill>
              <a:srgbClr val="FF0000"/>
            </a:solidFill>
            <a:prstDash val="solid"/>
            <a:miter lim="800000"/>
            <a:headEnd len="sm" w="sm" type="none"/>
            <a:tailEnd len="med" w="med" type="oval"/>
          </a:ln>
        </p:spPr>
      </p:cxnSp>
      <p:pic>
        <p:nvPicPr>
          <p:cNvPr descr="Related image" id="536" name="Google Shape;536;p2"/>
          <p:cNvPicPr preferRelativeResize="0"/>
          <p:nvPr/>
        </p:nvPicPr>
        <p:blipFill rotWithShape="1">
          <a:blip r:embed="rId4">
            <a:alphaModFix/>
          </a:blip>
          <a:srcRect b="0" l="0" r="0" t="0"/>
          <a:stretch/>
        </p:blipFill>
        <p:spPr>
          <a:xfrm>
            <a:off x="1548985" y="3497743"/>
            <a:ext cx="178702" cy="178702"/>
          </a:xfrm>
          <a:prstGeom prst="rect">
            <a:avLst/>
          </a:prstGeom>
          <a:noFill/>
          <a:ln>
            <a:noFill/>
          </a:ln>
        </p:spPr>
      </p:pic>
      <p:pic>
        <p:nvPicPr>
          <p:cNvPr descr="Image result for businessman idea" id="537" name="Google Shape;537;p2"/>
          <p:cNvPicPr preferRelativeResize="0"/>
          <p:nvPr/>
        </p:nvPicPr>
        <p:blipFill rotWithShape="1">
          <a:blip r:embed="rId5">
            <a:alphaModFix/>
          </a:blip>
          <a:srcRect b="0" l="0" r="0" t="0"/>
          <a:stretch/>
        </p:blipFill>
        <p:spPr>
          <a:xfrm>
            <a:off x="5231473" y="10029278"/>
            <a:ext cx="187068" cy="187068"/>
          </a:xfrm>
          <a:prstGeom prst="rect">
            <a:avLst/>
          </a:prstGeom>
          <a:noFill/>
          <a:ln>
            <a:noFill/>
          </a:ln>
        </p:spPr>
      </p:pic>
      <p:pic>
        <p:nvPicPr>
          <p:cNvPr descr="Image result for customer" id="538" name="Google Shape;538;p2"/>
          <p:cNvPicPr preferRelativeResize="0"/>
          <p:nvPr/>
        </p:nvPicPr>
        <p:blipFill rotWithShape="1">
          <a:blip r:embed="rId6">
            <a:alphaModFix/>
          </a:blip>
          <a:srcRect b="0" l="0" r="0" t="0"/>
          <a:stretch/>
        </p:blipFill>
        <p:spPr>
          <a:xfrm>
            <a:off x="5181102" y="9196136"/>
            <a:ext cx="208508" cy="208508"/>
          </a:xfrm>
          <a:prstGeom prst="rect">
            <a:avLst/>
          </a:prstGeom>
          <a:noFill/>
          <a:ln>
            <a:noFill/>
          </a:ln>
        </p:spPr>
      </p:pic>
      <p:pic>
        <p:nvPicPr>
          <p:cNvPr descr="Image result for marketing mix" id="539" name="Google Shape;539;p2"/>
          <p:cNvPicPr preferRelativeResize="0"/>
          <p:nvPr/>
        </p:nvPicPr>
        <p:blipFill rotWithShape="1">
          <a:blip r:embed="rId7">
            <a:alphaModFix/>
          </a:blip>
          <a:srcRect b="7561" l="0" r="0" t="0"/>
          <a:stretch/>
        </p:blipFill>
        <p:spPr>
          <a:xfrm>
            <a:off x="4274894" y="9041293"/>
            <a:ext cx="236077" cy="182846"/>
          </a:xfrm>
          <a:prstGeom prst="rect">
            <a:avLst/>
          </a:prstGeom>
          <a:noFill/>
          <a:ln>
            <a:noFill/>
          </a:ln>
        </p:spPr>
      </p:pic>
      <p:sp>
        <p:nvSpPr>
          <p:cNvPr descr="Image result for corporate social responsibility" id="540" name="Google Shape;540;p2"/>
          <p:cNvSpPr/>
          <p:nvPr/>
        </p:nvSpPr>
        <p:spPr>
          <a:xfrm>
            <a:off x="121472" y="-1501946"/>
            <a:ext cx="4030800" cy="3131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sp>
        <p:nvSpPr>
          <p:cNvPr descr="Image result for corporate social responsibility" id="541" name="Google Shape;541;p2"/>
          <p:cNvSpPr/>
          <p:nvPr/>
        </p:nvSpPr>
        <p:spPr>
          <a:xfrm>
            <a:off x="240465" y="-1409518"/>
            <a:ext cx="4030800" cy="3131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542" name="Google Shape;542;p2"/>
          <p:cNvPicPr preferRelativeResize="0"/>
          <p:nvPr/>
        </p:nvPicPr>
        <p:blipFill rotWithShape="1">
          <a:blip r:embed="rId8">
            <a:alphaModFix/>
          </a:blip>
          <a:srcRect b="0" l="0" r="0" t="0"/>
          <a:stretch/>
        </p:blipFill>
        <p:spPr>
          <a:xfrm>
            <a:off x="5910780" y="9943705"/>
            <a:ext cx="290377" cy="290377"/>
          </a:xfrm>
          <a:prstGeom prst="rect">
            <a:avLst/>
          </a:prstGeom>
          <a:noFill/>
          <a:ln>
            <a:noFill/>
          </a:ln>
        </p:spPr>
      </p:pic>
      <p:pic>
        <p:nvPicPr>
          <p:cNvPr descr="Image result for market research" id="543" name="Google Shape;543;p2"/>
          <p:cNvPicPr preferRelativeResize="0"/>
          <p:nvPr/>
        </p:nvPicPr>
        <p:blipFill rotWithShape="1">
          <a:blip r:embed="rId9">
            <a:alphaModFix/>
          </a:blip>
          <a:srcRect b="0" l="0" r="0" t="0"/>
          <a:stretch/>
        </p:blipFill>
        <p:spPr>
          <a:xfrm>
            <a:off x="4099363" y="10032984"/>
            <a:ext cx="250785" cy="250785"/>
          </a:xfrm>
          <a:prstGeom prst="rect">
            <a:avLst/>
          </a:prstGeom>
          <a:noFill/>
          <a:ln>
            <a:noFill/>
          </a:ln>
        </p:spPr>
      </p:pic>
      <p:pic>
        <p:nvPicPr>
          <p:cNvPr descr="Image result for job interview" id="544" name="Google Shape;544;p2"/>
          <p:cNvPicPr preferRelativeResize="0"/>
          <p:nvPr/>
        </p:nvPicPr>
        <p:blipFill rotWithShape="1">
          <a:blip r:embed="rId10">
            <a:alphaModFix/>
          </a:blip>
          <a:srcRect b="0" l="0" r="0" t="0"/>
          <a:stretch/>
        </p:blipFill>
        <p:spPr>
          <a:xfrm>
            <a:off x="3546729" y="9041293"/>
            <a:ext cx="184960" cy="184960"/>
          </a:xfrm>
          <a:prstGeom prst="rect">
            <a:avLst/>
          </a:prstGeom>
          <a:noFill/>
          <a:ln>
            <a:noFill/>
          </a:ln>
        </p:spPr>
      </p:pic>
      <p:cxnSp>
        <p:nvCxnSpPr>
          <p:cNvPr id="545" name="Google Shape;545;p2"/>
          <p:cNvCxnSpPr/>
          <p:nvPr/>
        </p:nvCxnSpPr>
        <p:spPr>
          <a:xfrm flipH="1">
            <a:off x="4883418" y="7956098"/>
            <a:ext cx="34500" cy="140400"/>
          </a:xfrm>
          <a:prstGeom prst="straightConnector1">
            <a:avLst/>
          </a:prstGeom>
          <a:noFill/>
          <a:ln cap="flat" cmpd="sng" w="19050">
            <a:solidFill>
              <a:srgbClr val="FF0000"/>
            </a:solidFill>
            <a:prstDash val="solid"/>
            <a:miter lim="800000"/>
            <a:headEnd len="sm" w="sm" type="none"/>
            <a:tailEnd len="med" w="med" type="oval"/>
          </a:ln>
        </p:spPr>
      </p:cxnSp>
      <p:sp>
        <p:nvSpPr>
          <p:cNvPr id="546" name="Google Shape;546;p2"/>
          <p:cNvSpPr txBox="1"/>
          <p:nvPr/>
        </p:nvSpPr>
        <p:spPr>
          <a:xfrm>
            <a:off x="4636714" y="7773712"/>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1.2 Assessment</a:t>
            </a:r>
            <a:endParaRPr b="0" i="0" sz="600" u="none" cap="none" strike="noStrike">
              <a:solidFill>
                <a:schemeClr val="dk1"/>
              </a:solidFill>
              <a:latin typeface="Calibri"/>
              <a:ea typeface="Calibri"/>
              <a:cs typeface="Calibri"/>
              <a:sym typeface="Calibri"/>
            </a:endParaRPr>
          </a:p>
        </p:txBody>
      </p:sp>
      <p:pic>
        <p:nvPicPr>
          <p:cNvPr descr="Image result for exam" id="547" name="Google Shape;547;p2"/>
          <p:cNvPicPr preferRelativeResize="0"/>
          <p:nvPr/>
        </p:nvPicPr>
        <p:blipFill rotWithShape="1">
          <a:blip r:embed="rId11">
            <a:alphaModFix/>
          </a:blip>
          <a:srcRect b="0" l="0" r="0" t="0"/>
          <a:stretch/>
        </p:blipFill>
        <p:spPr>
          <a:xfrm>
            <a:off x="4835192" y="7636531"/>
            <a:ext cx="147420" cy="147420"/>
          </a:xfrm>
          <a:prstGeom prst="rect">
            <a:avLst/>
          </a:prstGeom>
          <a:noFill/>
          <a:ln>
            <a:noFill/>
          </a:ln>
        </p:spPr>
      </p:pic>
      <p:pic>
        <p:nvPicPr>
          <p:cNvPr descr="Image result for exam" id="548" name="Google Shape;548;p2"/>
          <p:cNvPicPr preferRelativeResize="0"/>
          <p:nvPr/>
        </p:nvPicPr>
        <p:blipFill rotWithShape="1">
          <a:blip r:embed="rId11">
            <a:alphaModFix/>
          </a:blip>
          <a:srcRect b="0" l="0" r="0" t="0"/>
          <a:stretch/>
        </p:blipFill>
        <p:spPr>
          <a:xfrm>
            <a:off x="4898646" y="7365614"/>
            <a:ext cx="147420" cy="147420"/>
          </a:xfrm>
          <a:prstGeom prst="rect">
            <a:avLst/>
          </a:prstGeom>
          <a:noFill/>
          <a:ln>
            <a:noFill/>
          </a:ln>
        </p:spPr>
      </p:pic>
      <p:pic>
        <p:nvPicPr>
          <p:cNvPr descr="Image result for exam" id="549" name="Google Shape;549;p2"/>
          <p:cNvPicPr preferRelativeResize="0"/>
          <p:nvPr/>
        </p:nvPicPr>
        <p:blipFill rotWithShape="1">
          <a:blip r:embed="rId11">
            <a:alphaModFix/>
          </a:blip>
          <a:srcRect b="0" l="0" r="0" t="0"/>
          <a:stretch/>
        </p:blipFill>
        <p:spPr>
          <a:xfrm>
            <a:off x="1557373" y="7328989"/>
            <a:ext cx="147420" cy="147420"/>
          </a:xfrm>
          <a:prstGeom prst="rect">
            <a:avLst/>
          </a:prstGeom>
          <a:noFill/>
          <a:ln>
            <a:noFill/>
          </a:ln>
        </p:spPr>
      </p:pic>
      <p:pic>
        <p:nvPicPr>
          <p:cNvPr descr="Image result for exam" id="550" name="Google Shape;550;p2"/>
          <p:cNvPicPr preferRelativeResize="0"/>
          <p:nvPr/>
        </p:nvPicPr>
        <p:blipFill rotWithShape="1">
          <a:blip r:embed="rId11">
            <a:alphaModFix/>
          </a:blip>
          <a:srcRect b="0" l="0" r="0" t="0"/>
          <a:stretch/>
        </p:blipFill>
        <p:spPr>
          <a:xfrm>
            <a:off x="6098923" y="4964190"/>
            <a:ext cx="147420" cy="147420"/>
          </a:xfrm>
          <a:prstGeom prst="rect">
            <a:avLst/>
          </a:prstGeom>
          <a:noFill/>
          <a:ln>
            <a:noFill/>
          </a:ln>
        </p:spPr>
      </p:pic>
      <p:pic>
        <p:nvPicPr>
          <p:cNvPr descr="Image result for exam" id="551" name="Google Shape;551;p2"/>
          <p:cNvPicPr preferRelativeResize="0"/>
          <p:nvPr/>
        </p:nvPicPr>
        <p:blipFill rotWithShape="1">
          <a:blip r:embed="rId11">
            <a:alphaModFix/>
          </a:blip>
          <a:srcRect b="0" l="0" r="0" t="0"/>
          <a:stretch/>
        </p:blipFill>
        <p:spPr>
          <a:xfrm>
            <a:off x="2326115" y="5070436"/>
            <a:ext cx="147420" cy="147420"/>
          </a:xfrm>
          <a:prstGeom prst="rect">
            <a:avLst/>
          </a:prstGeom>
          <a:noFill/>
          <a:ln>
            <a:noFill/>
          </a:ln>
        </p:spPr>
      </p:pic>
      <p:pic>
        <p:nvPicPr>
          <p:cNvPr descr="Image result for exam" id="552" name="Google Shape;552;p2"/>
          <p:cNvPicPr preferRelativeResize="0"/>
          <p:nvPr/>
        </p:nvPicPr>
        <p:blipFill rotWithShape="1">
          <a:blip r:embed="rId11">
            <a:alphaModFix/>
          </a:blip>
          <a:srcRect b="0" l="0" r="0" t="0"/>
          <a:stretch/>
        </p:blipFill>
        <p:spPr>
          <a:xfrm>
            <a:off x="1874825" y="4729413"/>
            <a:ext cx="147420" cy="147420"/>
          </a:xfrm>
          <a:prstGeom prst="rect">
            <a:avLst/>
          </a:prstGeom>
          <a:noFill/>
          <a:ln>
            <a:noFill/>
          </a:ln>
        </p:spPr>
      </p:pic>
      <p:pic>
        <p:nvPicPr>
          <p:cNvPr descr="Image result for exam" id="553" name="Google Shape;553;p2"/>
          <p:cNvPicPr preferRelativeResize="0"/>
          <p:nvPr/>
        </p:nvPicPr>
        <p:blipFill rotWithShape="1">
          <a:blip r:embed="rId11">
            <a:alphaModFix/>
          </a:blip>
          <a:srcRect b="0" l="0" r="0" t="0"/>
          <a:stretch/>
        </p:blipFill>
        <p:spPr>
          <a:xfrm>
            <a:off x="1667943" y="2421749"/>
            <a:ext cx="147420" cy="147420"/>
          </a:xfrm>
          <a:prstGeom prst="rect">
            <a:avLst/>
          </a:prstGeom>
          <a:noFill/>
          <a:ln>
            <a:noFill/>
          </a:ln>
        </p:spPr>
      </p:pic>
      <p:pic>
        <p:nvPicPr>
          <p:cNvPr descr="Image result for exam" id="554" name="Google Shape;554;p2"/>
          <p:cNvPicPr preferRelativeResize="0"/>
          <p:nvPr/>
        </p:nvPicPr>
        <p:blipFill rotWithShape="1">
          <a:blip r:embed="rId12">
            <a:alphaModFix/>
          </a:blip>
          <a:srcRect b="0" l="0" r="0" t="0"/>
          <a:stretch/>
        </p:blipFill>
        <p:spPr>
          <a:xfrm>
            <a:off x="1026951" y="1517396"/>
            <a:ext cx="189869" cy="189869"/>
          </a:xfrm>
          <a:prstGeom prst="rect">
            <a:avLst/>
          </a:prstGeom>
          <a:noFill/>
          <a:ln>
            <a:noFill/>
          </a:ln>
        </p:spPr>
      </p:pic>
      <p:pic>
        <p:nvPicPr>
          <p:cNvPr descr="Related image" id="555" name="Google Shape;555;p2"/>
          <p:cNvPicPr preferRelativeResize="0"/>
          <p:nvPr/>
        </p:nvPicPr>
        <p:blipFill rotWithShape="1">
          <a:blip r:embed="rId13">
            <a:alphaModFix/>
          </a:blip>
          <a:srcRect b="0" l="0" r="0" t="0"/>
          <a:stretch/>
        </p:blipFill>
        <p:spPr>
          <a:xfrm>
            <a:off x="2620347" y="8998959"/>
            <a:ext cx="156986" cy="122229"/>
          </a:xfrm>
          <a:prstGeom prst="rect">
            <a:avLst/>
          </a:prstGeom>
          <a:noFill/>
          <a:ln>
            <a:noFill/>
          </a:ln>
        </p:spPr>
      </p:pic>
      <p:pic>
        <p:nvPicPr>
          <p:cNvPr descr="Image result for school speech" id="556" name="Google Shape;556;p2"/>
          <p:cNvPicPr preferRelativeResize="0"/>
          <p:nvPr/>
        </p:nvPicPr>
        <p:blipFill rotWithShape="1">
          <a:blip r:embed="rId14">
            <a:alphaModFix/>
          </a:blip>
          <a:srcRect b="0" l="0" r="0" t="0"/>
          <a:stretch/>
        </p:blipFill>
        <p:spPr>
          <a:xfrm>
            <a:off x="2290973" y="9037475"/>
            <a:ext cx="173577" cy="173577"/>
          </a:xfrm>
          <a:prstGeom prst="rect">
            <a:avLst/>
          </a:prstGeom>
          <a:noFill/>
          <a:ln>
            <a:noFill/>
          </a:ln>
        </p:spPr>
      </p:pic>
      <p:pic>
        <p:nvPicPr>
          <p:cNvPr descr="Image result for school parents evening" id="557" name="Google Shape;557;p2"/>
          <p:cNvPicPr preferRelativeResize="0"/>
          <p:nvPr/>
        </p:nvPicPr>
        <p:blipFill rotWithShape="1">
          <a:blip r:embed="rId15">
            <a:alphaModFix/>
          </a:blip>
          <a:srcRect b="0" l="0" r="0" t="0"/>
          <a:stretch/>
        </p:blipFill>
        <p:spPr>
          <a:xfrm>
            <a:off x="1719865" y="10078132"/>
            <a:ext cx="146068" cy="146068"/>
          </a:xfrm>
          <a:prstGeom prst="rect">
            <a:avLst/>
          </a:prstGeom>
          <a:noFill/>
          <a:ln>
            <a:noFill/>
          </a:ln>
        </p:spPr>
      </p:pic>
      <p:cxnSp>
        <p:nvCxnSpPr>
          <p:cNvPr id="558" name="Google Shape;558;p2"/>
          <p:cNvCxnSpPr/>
          <p:nvPr/>
        </p:nvCxnSpPr>
        <p:spPr>
          <a:xfrm flipH="1" rot="10800000">
            <a:off x="1570616" y="9726828"/>
            <a:ext cx="44100" cy="77700"/>
          </a:xfrm>
          <a:prstGeom prst="straightConnector1">
            <a:avLst/>
          </a:prstGeom>
          <a:noFill/>
          <a:ln cap="flat" cmpd="sng" w="19050">
            <a:solidFill>
              <a:srgbClr val="00B0F0"/>
            </a:solidFill>
            <a:prstDash val="solid"/>
            <a:miter lim="800000"/>
            <a:headEnd len="sm" w="sm" type="none"/>
            <a:tailEnd len="med" w="med" type="oval"/>
          </a:ln>
        </p:spPr>
      </p:cxnSp>
      <p:sp>
        <p:nvSpPr>
          <p:cNvPr id="559" name="Google Shape;559;p2"/>
          <p:cNvSpPr txBox="1"/>
          <p:nvPr/>
        </p:nvSpPr>
        <p:spPr>
          <a:xfrm>
            <a:off x="1257064" y="9779969"/>
            <a:ext cx="490200" cy="2799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Year 9 Parents’ Evening</a:t>
            </a:r>
            <a:endParaRPr b="0" i="0" sz="600" u="none" cap="none" strike="noStrike">
              <a:solidFill>
                <a:schemeClr val="dk1"/>
              </a:solidFill>
              <a:latin typeface="Calibri"/>
              <a:ea typeface="Calibri"/>
              <a:cs typeface="Calibri"/>
              <a:sym typeface="Calibri"/>
            </a:endParaRPr>
          </a:p>
        </p:txBody>
      </p:sp>
      <p:pic>
        <p:nvPicPr>
          <p:cNvPr descr="Image result for school parents evening" id="560" name="Google Shape;560;p2"/>
          <p:cNvPicPr preferRelativeResize="0"/>
          <p:nvPr/>
        </p:nvPicPr>
        <p:blipFill rotWithShape="1">
          <a:blip r:embed="rId16">
            <a:alphaModFix/>
          </a:blip>
          <a:srcRect b="0" l="0" r="0" t="0"/>
          <a:stretch/>
        </p:blipFill>
        <p:spPr>
          <a:xfrm>
            <a:off x="1771952" y="8960674"/>
            <a:ext cx="170841" cy="170841"/>
          </a:xfrm>
          <a:prstGeom prst="rect">
            <a:avLst/>
          </a:prstGeom>
          <a:noFill/>
          <a:ln>
            <a:noFill/>
          </a:ln>
        </p:spPr>
      </p:pic>
      <p:pic>
        <p:nvPicPr>
          <p:cNvPr descr="Image result for school parents evening" id="561" name="Google Shape;561;p2"/>
          <p:cNvPicPr preferRelativeResize="0"/>
          <p:nvPr/>
        </p:nvPicPr>
        <p:blipFill rotWithShape="1">
          <a:blip r:embed="rId17">
            <a:alphaModFix/>
          </a:blip>
          <a:srcRect b="0" l="0" r="0" t="0"/>
          <a:stretch/>
        </p:blipFill>
        <p:spPr>
          <a:xfrm>
            <a:off x="1340490" y="10028460"/>
            <a:ext cx="251299" cy="188706"/>
          </a:xfrm>
          <a:prstGeom prst="rect">
            <a:avLst/>
          </a:prstGeom>
          <a:noFill/>
          <a:ln>
            <a:noFill/>
          </a:ln>
        </p:spPr>
      </p:pic>
      <p:pic>
        <p:nvPicPr>
          <p:cNvPr descr="Image result for business idea" id="562" name="Google Shape;562;p2"/>
          <p:cNvPicPr preferRelativeResize="0"/>
          <p:nvPr/>
        </p:nvPicPr>
        <p:blipFill rotWithShape="1">
          <a:blip r:embed="rId18">
            <a:alphaModFix/>
          </a:blip>
          <a:srcRect b="0" l="0" r="0" t="0"/>
          <a:stretch/>
        </p:blipFill>
        <p:spPr>
          <a:xfrm>
            <a:off x="1575316" y="8531377"/>
            <a:ext cx="305473" cy="171828"/>
          </a:xfrm>
          <a:prstGeom prst="rect">
            <a:avLst/>
          </a:prstGeom>
          <a:noFill/>
          <a:ln>
            <a:noFill/>
          </a:ln>
        </p:spPr>
      </p:pic>
      <p:pic>
        <p:nvPicPr>
          <p:cNvPr descr="Image result for customer" id="563" name="Google Shape;563;p2"/>
          <p:cNvPicPr preferRelativeResize="0"/>
          <p:nvPr/>
        </p:nvPicPr>
        <p:blipFill rotWithShape="1">
          <a:blip r:embed="rId6">
            <a:alphaModFix/>
          </a:blip>
          <a:srcRect b="0" l="0" r="0" t="0"/>
          <a:stretch/>
        </p:blipFill>
        <p:spPr>
          <a:xfrm>
            <a:off x="3352404" y="8671133"/>
            <a:ext cx="208508" cy="208508"/>
          </a:xfrm>
          <a:prstGeom prst="rect">
            <a:avLst/>
          </a:prstGeom>
          <a:noFill/>
          <a:ln>
            <a:noFill/>
          </a:ln>
        </p:spPr>
      </p:pic>
      <p:pic>
        <p:nvPicPr>
          <p:cNvPr descr="Image result for market segment" id="564" name="Google Shape;564;p2"/>
          <p:cNvPicPr preferRelativeResize="0"/>
          <p:nvPr/>
        </p:nvPicPr>
        <p:blipFill rotWithShape="1">
          <a:blip r:embed="rId19">
            <a:alphaModFix/>
          </a:blip>
          <a:srcRect b="0" l="0" r="0" t="0"/>
          <a:stretch/>
        </p:blipFill>
        <p:spPr>
          <a:xfrm>
            <a:off x="6471965" y="8804346"/>
            <a:ext cx="207230" cy="207230"/>
          </a:xfrm>
          <a:prstGeom prst="rect">
            <a:avLst/>
          </a:prstGeom>
          <a:noFill/>
          <a:ln>
            <a:noFill/>
          </a:ln>
        </p:spPr>
      </p:pic>
      <p:pic>
        <p:nvPicPr>
          <p:cNvPr descr="Image result for partnership" id="565" name="Google Shape;565;p2"/>
          <p:cNvPicPr preferRelativeResize="0"/>
          <p:nvPr/>
        </p:nvPicPr>
        <p:blipFill rotWithShape="1">
          <a:blip r:embed="rId20">
            <a:alphaModFix/>
          </a:blip>
          <a:srcRect b="0" l="0" r="0" t="0"/>
          <a:stretch/>
        </p:blipFill>
        <p:spPr>
          <a:xfrm>
            <a:off x="3851564" y="7167464"/>
            <a:ext cx="154868" cy="154868"/>
          </a:xfrm>
          <a:prstGeom prst="rect">
            <a:avLst/>
          </a:prstGeom>
          <a:noFill/>
          <a:ln>
            <a:noFill/>
          </a:ln>
        </p:spPr>
      </p:pic>
      <p:pic>
        <p:nvPicPr>
          <p:cNvPr descr="Image result for marketing mix" id="566" name="Google Shape;566;p2"/>
          <p:cNvPicPr preferRelativeResize="0"/>
          <p:nvPr/>
        </p:nvPicPr>
        <p:blipFill rotWithShape="1">
          <a:blip r:embed="rId7">
            <a:alphaModFix/>
          </a:blip>
          <a:srcRect b="7561" l="0" r="0" t="0"/>
          <a:stretch/>
        </p:blipFill>
        <p:spPr>
          <a:xfrm>
            <a:off x="2541915" y="7166880"/>
            <a:ext cx="236077" cy="182846"/>
          </a:xfrm>
          <a:prstGeom prst="rect">
            <a:avLst/>
          </a:prstGeom>
          <a:noFill/>
          <a:ln>
            <a:noFill/>
          </a:ln>
        </p:spPr>
      </p:pic>
      <p:sp>
        <p:nvSpPr>
          <p:cNvPr descr="Image result for risk and reward" id="567" name="Google Shape;567;p2"/>
          <p:cNvSpPr/>
          <p:nvPr/>
        </p:nvSpPr>
        <p:spPr>
          <a:xfrm>
            <a:off x="121472" y="-1011888"/>
            <a:ext cx="4030800" cy="2108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sp>
        <p:nvSpPr>
          <p:cNvPr descr="Image result for risk and reward" id="568" name="Google Shape;568;p2"/>
          <p:cNvSpPr/>
          <p:nvPr/>
        </p:nvSpPr>
        <p:spPr>
          <a:xfrm>
            <a:off x="240465" y="-919461"/>
            <a:ext cx="4030800" cy="21084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Image result for risk and reward" id="569" name="Google Shape;569;p2"/>
          <p:cNvPicPr preferRelativeResize="0"/>
          <p:nvPr/>
        </p:nvPicPr>
        <p:blipFill rotWithShape="1">
          <a:blip r:embed="rId21">
            <a:alphaModFix/>
          </a:blip>
          <a:srcRect b="10151" l="0" r="0" t="0"/>
          <a:stretch/>
        </p:blipFill>
        <p:spPr>
          <a:xfrm>
            <a:off x="256132" y="9021886"/>
            <a:ext cx="393366" cy="274528"/>
          </a:xfrm>
          <a:prstGeom prst="rect">
            <a:avLst/>
          </a:prstGeom>
          <a:noFill/>
          <a:ln>
            <a:noFill/>
          </a:ln>
        </p:spPr>
      </p:pic>
      <p:pic>
        <p:nvPicPr>
          <p:cNvPr descr="Image result for customer survey" id="570" name="Google Shape;570;p2"/>
          <p:cNvPicPr preferRelativeResize="0"/>
          <p:nvPr/>
        </p:nvPicPr>
        <p:blipFill rotWithShape="1">
          <a:blip r:embed="rId22">
            <a:alphaModFix/>
          </a:blip>
          <a:srcRect b="0" l="0" r="0" t="0"/>
          <a:stretch/>
        </p:blipFill>
        <p:spPr>
          <a:xfrm>
            <a:off x="3166924" y="8393545"/>
            <a:ext cx="217184" cy="270634"/>
          </a:xfrm>
          <a:prstGeom prst="rect">
            <a:avLst/>
          </a:prstGeom>
          <a:noFill/>
          <a:ln>
            <a:noFill/>
          </a:ln>
        </p:spPr>
      </p:pic>
      <p:pic>
        <p:nvPicPr>
          <p:cNvPr descr="Related image" id="571" name="Google Shape;571;p2"/>
          <p:cNvPicPr preferRelativeResize="0"/>
          <p:nvPr/>
        </p:nvPicPr>
        <p:blipFill rotWithShape="1">
          <a:blip r:embed="rId23">
            <a:alphaModFix/>
          </a:blip>
          <a:srcRect b="7956" l="10408" r="3234" t="11987"/>
          <a:stretch/>
        </p:blipFill>
        <p:spPr>
          <a:xfrm>
            <a:off x="6508297" y="7072473"/>
            <a:ext cx="892798" cy="397267"/>
          </a:xfrm>
          <a:prstGeom prst="rect">
            <a:avLst/>
          </a:prstGeom>
          <a:noFill/>
          <a:ln>
            <a:noFill/>
          </a:ln>
        </p:spPr>
      </p:pic>
      <p:pic>
        <p:nvPicPr>
          <p:cNvPr descr="Image result for cash flow" id="572" name="Google Shape;572;p2"/>
          <p:cNvPicPr preferRelativeResize="0"/>
          <p:nvPr/>
        </p:nvPicPr>
        <p:blipFill rotWithShape="1">
          <a:blip r:embed="rId24">
            <a:alphaModFix/>
          </a:blip>
          <a:srcRect b="10649" l="13709" r="9064" t="9782"/>
          <a:stretch/>
        </p:blipFill>
        <p:spPr>
          <a:xfrm>
            <a:off x="7196980" y="6450390"/>
            <a:ext cx="187714" cy="150231"/>
          </a:xfrm>
          <a:prstGeom prst="rect">
            <a:avLst/>
          </a:prstGeom>
          <a:noFill/>
          <a:ln>
            <a:noFill/>
          </a:ln>
        </p:spPr>
      </p:pic>
      <p:pic>
        <p:nvPicPr>
          <p:cNvPr descr="Related image" id="573" name="Google Shape;573;p2"/>
          <p:cNvPicPr preferRelativeResize="0"/>
          <p:nvPr/>
        </p:nvPicPr>
        <p:blipFill rotWithShape="1">
          <a:blip r:embed="rId25">
            <a:alphaModFix/>
          </a:blip>
          <a:srcRect b="0" l="0" r="0" t="0"/>
          <a:stretch/>
        </p:blipFill>
        <p:spPr>
          <a:xfrm>
            <a:off x="891669" y="7229026"/>
            <a:ext cx="264551" cy="264551"/>
          </a:xfrm>
          <a:prstGeom prst="rect">
            <a:avLst/>
          </a:prstGeom>
          <a:noFill/>
          <a:ln>
            <a:noFill/>
          </a:ln>
        </p:spPr>
      </p:pic>
      <p:pic>
        <p:nvPicPr>
          <p:cNvPr descr="Image result for cash flow" id="574" name="Google Shape;574;p2"/>
          <p:cNvPicPr preferRelativeResize="0"/>
          <p:nvPr/>
        </p:nvPicPr>
        <p:blipFill rotWithShape="1">
          <a:blip r:embed="rId24">
            <a:alphaModFix/>
          </a:blip>
          <a:srcRect b="10649" l="13709" r="9064" t="9782"/>
          <a:stretch/>
        </p:blipFill>
        <p:spPr>
          <a:xfrm>
            <a:off x="7108675" y="6009945"/>
            <a:ext cx="187714" cy="150231"/>
          </a:xfrm>
          <a:prstGeom prst="rect">
            <a:avLst/>
          </a:prstGeom>
          <a:noFill/>
          <a:ln>
            <a:noFill/>
          </a:ln>
        </p:spPr>
      </p:pic>
      <p:pic>
        <p:nvPicPr>
          <p:cNvPr descr="Image result for law" id="575" name="Google Shape;575;p2"/>
          <p:cNvPicPr preferRelativeResize="0"/>
          <p:nvPr/>
        </p:nvPicPr>
        <p:blipFill rotWithShape="1">
          <a:blip r:embed="rId26">
            <a:alphaModFix/>
          </a:blip>
          <a:srcRect b="0" l="0" r="0" t="0"/>
          <a:stretch/>
        </p:blipFill>
        <p:spPr>
          <a:xfrm>
            <a:off x="345507" y="4524860"/>
            <a:ext cx="166702" cy="153878"/>
          </a:xfrm>
          <a:prstGeom prst="rect">
            <a:avLst/>
          </a:prstGeom>
          <a:noFill/>
          <a:ln>
            <a:noFill/>
          </a:ln>
        </p:spPr>
      </p:pic>
      <p:pic>
        <p:nvPicPr>
          <p:cNvPr descr="Related image" id="576" name="Google Shape;576;p2"/>
          <p:cNvPicPr preferRelativeResize="0"/>
          <p:nvPr/>
        </p:nvPicPr>
        <p:blipFill rotWithShape="1">
          <a:blip r:embed="rId27">
            <a:alphaModFix/>
          </a:blip>
          <a:srcRect b="0" l="0" r="0" t="0"/>
          <a:stretch/>
        </p:blipFill>
        <p:spPr>
          <a:xfrm>
            <a:off x="1383827" y="5938949"/>
            <a:ext cx="308870" cy="172671"/>
          </a:xfrm>
          <a:prstGeom prst="rect">
            <a:avLst/>
          </a:prstGeom>
          <a:noFill/>
          <a:ln>
            <a:noFill/>
          </a:ln>
        </p:spPr>
      </p:pic>
      <p:pic>
        <p:nvPicPr>
          <p:cNvPr descr="Image result for the economy" id="577" name="Google Shape;577;p2"/>
          <p:cNvPicPr preferRelativeResize="0"/>
          <p:nvPr/>
        </p:nvPicPr>
        <p:blipFill rotWithShape="1">
          <a:blip r:embed="rId28">
            <a:alphaModFix/>
          </a:blip>
          <a:srcRect b="0" l="0" r="0" t="0"/>
          <a:stretch/>
        </p:blipFill>
        <p:spPr>
          <a:xfrm>
            <a:off x="220155" y="6974422"/>
            <a:ext cx="235529" cy="235529"/>
          </a:xfrm>
          <a:prstGeom prst="rect">
            <a:avLst/>
          </a:prstGeom>
          <a:noFill/>
          <a:ln>
            <a:noFill/>
          </a:ln>
        </p:spPr>
      </p:pic>
      <p:pic>
        <p:nvPicPr>
          <p:cNvPr descr="Image result for job interview" id="578" name="Google Shape;578;p2"/>
          <p:cNvPicPr preferRelativeResize="0"/>
          <p:nvPr/>
        </p:nvPicPr>
        <p:blipFill rotWithShape="1">
          <a:blip r:embed="rId10">
            <a:alphaModFix/>
          </a:blip>
          <a:srcRect b="0" l="0" r="0" t="0"/>
          <a:stretch/>
        </p:blipFill>
        <p:spPr>
          <a:xfrm>
            <a:off x="6122663" y="1920693"/>
            <a:ext cx="184960" cy="184960"/>
          </a:xfrm>
          <a:prstGeom prst="rect">
            <a:avLst/>
          </a:prstGeom>
          <a:noFill/>
          <a:ln>
            <a:noFill/>
          </a:ln>
        </p:spPr>
      </p:pic>
      <p:pic>
        <p:nvPicPr>
          <p:cNvPr descr="Image result for international trade" id="579" name="Google Shape;579;p2"/>
          <p:cNvPicPr preferRelativeResize="0"/>
          <p:nvPr/>
        </p:nvPicPr>
        <p:blipFill rotWithShape="1">
          <a:blip r:embed="rId29">
            <a:alphaModFix/>
          </a:blip>
          <a:srcRect b="0" l="0" r="0" t="0"/>
          <a:stretch/>
        </p:blipFill>
        <p:spPr>
          <a:xfrm>
            <a:off x="6583275" y="5658162"/>
            <a:ext cx="177008" cy="177008"/>
          </a:xfrm>
          <a:prstGeom prst="rect">
            <a:avLst/>
          </a:prstGeom>
          <a:noFill/>
          <a:ln>
            <a:noFill/>
          </a:ln>
        </p:spPr>
      </p:pic>
      <p:pic>
        <p:nvPicPr>
          <p:cNvPr descr="Image result for cash flow" id="580" name="Google Shape;580;p2"/>
          <p:cNvPicPr preferRelativeResize="0"/>
          <p:nvPr/>
        </p:nvPicPr>
        <p:blipFill rotWithShape="1">
          <a:blip r:embed="rId24">
            <a:alphaModFix/>
          </a:blip>
          <a:srcRect b="10649" l="13709" r="9064" t="9782"/>
          <a:stretch/>
        </p:blipFill>
        <p:spPr>
          <a:xfrm>
            <a:off x="3517423" y="4539146"/>
            <a:ext cx="187714" cy="150231"/>
          </a:xfrm>
          <a:prstGeom prst="rect">
            <a:avLst/>
          </a:prstGeom>
          <a:noFill/>
          <a:ln>
            <a:noFill/>
          </a:ln>
        </p:spPr>
      </p:pic>
      <p:pic>
        <p:nvPicPr>
          <p:cNvPr descr="Image result for ethical business" id="581" name="Google Shape;581;p2"/>
          <p:cNvPicPr preferRelativeResize="0"/>
          <p:nvPr/>
        </p:nvPicPr>
        <p:blipFill rotWithShape="1">
          <a:blip r:embed="rId30">
            <a:alphaModFix/>
          </a:blip>
          <a:srcRect b="11672" l="30585" r="28145" t="9987"/>
          <a:stretch/>
        </p:blipFill>
        <p:spPr>
          <a:xfrm>
            <a:off x="3825512" y="5852373"/>
            <a:ext cx="233672" cy="229993"/>
          </a:xfrm>
          <a:prstGeom prst="rect">
            <a:avLst/>
          </a:prstGeom>
          <a:noFill/>
          <a:ln>
            <a:noFill/>
          </a:ln>
        </p:spPr>
      </p:pic>
      <p:pic>
        <p:nvPicPr>
          <p:cNvPr descr="Related image" id="582" name="Google Shape;582;p2"/>
          <p:cNvPicPr preferRelativeResize="0"/>
          <p:nvPr/>
        </p:nvPicPr>
        <p:blipFill rotWithShape="1">
          <a:blip r:embed="rId31">
            <a:alphaModFix/>
          </a:blip>
          <a:srcRect b="0" l="0" r="0" t="0"/>
          <a:stretch/>
        </p:blipFill>
        <p:spPr>
          <a:xfrm>
            <a:off x="5903881" y="4473319"/>
            <a:ext cx="254350" cy="254350"/>
          </a:xfrm>
          <a:prstGeom prst="rect">
            <a:avLst/>
          </a:prstGeom>
          <a:noFill/>
          <a:ln>
            <a:noFill/>
          </a:ln>
        </p:spPr>
      </p:pic>
      <p:pic>
        <p:nvPicPr>
          <p:cNvPr descr="Image result for exam" id="583" name="Google Shape;583;p2"/>
          <p:cNvPicPr preferRelativeResize="0"/>
          <p:nvPr/>
        </p:nvPicPr>
        <p:blipFill rotWithShape="1">
          <a:blip r:embed="rId11">
            <a:alphaModFix/>
          </a:blip>
          <a:srcRect b="0" l="0" r="0" t="0"/>
          <a:stretch/>
        </p:blipFill>
        <p:spPr>
          <a:xfrm>
            <a:off x="5221937" y="3803334"/>
            <a:ext cx="147420" cy="147420"/>
          </a:xfrm>
          <a:prstGeom prst="rect">
            <a:avLst/>
          </a:prstGeom>
          <a:noFill/>
          <a:ln>
            <a:noFill/>
          </a:ln>
        </p:spPr>
      </p:pic>
      <p:pic>
        <p:nvPicPr>
          <p:cNvPr descr="Image result for business location" id="584" name="Google Shape;584;p2"/>
          <p:cNvPicPr preferRelativeResize="0"/>
          <p:nvPr/>
        </p:nvPicPr>
        <p:blipFill rotWithShape="1">
          <a:blip r:embed="rId32">
            <a:alphaModFix/>
          </a:blip>
          <a:srcRect b="0" l="0" r="0" t="0"/>
          <a:stretch/>
        </p:blipFill>
        <p:spPr>
          <a:xfrm>
            <a:off x="7049931" y="4983239"/>
            <a:ext cx="200095" cy="200095"/>
          </a:xfrm>
          <a:prstGeom prst="rect">
            <a:avLst/>
          </a:prstGeom>
          <a:noFill/>
          <a:ln>
            <a:noFill/>
          </a:ln>
        </p:spPr>
      </p:pic>
      <p:pic>
        <p:nvPicPr>
          <p:cNvPr descr="Image result for price pound" id="585" name="Google Shape;585;p2"/>
          <p:cNvPicPr preferRelativeResize="0"/>
          <p:nvPr/>
        </p:nvPicPr>
        <p:blipFill rotWithShape="1">
          <a:blip r:embed="rId33">
            <a:alphaModFix/>
          </a:blip>
          <a:srcRect b="0" l="0" r="0" t="0"/>
          <a:stretch/>
        </p:blipFill>
        <p:spPr>
          <a:xfrm>
            <a:off x="4438093" y="3404777"/>
            <a:ext cx="202569" cy="202569"/>
          </a:xfrm>
          <a:prstGeom prst="rect">
            <a:avLst/>
          </a:prstGeom>
          <a:noFill/>
          <a:ln>
            <a:noFill/>
          </a:ln>
        </p:spPr>
      </p:pic>
      <p:pic>
        <p:nvPicPr>
          <p:cNvPr descr="Related image" id="586" name="Google Shape;586;p2"/>
          <p:cNvPicPr preferRelativeResize="0"/>
          <p:nvPr/>
        </p:nvPicPr>
        <p:blipFill rotWithShape="1">
          <a:blip r:embed="rId4">
            <a:alphaModFix/>
          </a:blip>
          <a:srcRect b="0" l="0" r="0" t="0"/>
          <a:stretch/>
        </p:blipFill>
        <p:spPr>
          <a:xfrm>
            <a:off x="753556" y="2253027"/>
            <a:ext cx="178702" cy="178702"/>
          </a:xfrm>
          <a:prstGeom prst="rect">
            <a:avLst/>
          </a:prstGeom>
          <a:noFill/>
          <a:ln>
            <a:noFill/>
          </a:ln>
        </p:spPr>
      </p:pic>
      <p:pic>
        <p:nvPicPr>
          <p:cNvPr descr="Related image" id="587" name="Google Shape;587;p2"/>
          <p:cNvPicPr preferRelativeResize="0"/>
          <p:nvPr/>
        </p:nvPicPr>
        <p:blipFill rotWithShape="1">
          <a:blip r:embed="rId34">
            <a:alphaModFix/>
          </a:blip>
          <a:srcRect b="19037" l="10229" r="9543" t="9763"/>
          <a:stretch/>
        </p:blipFill>
        <p:spPr>
          <a:xfrm>
            <a:off x="6973073" y="4091529"/>
            <a:ext cx="296814" cy="221644"/>
          </a:xfrm>
          <a:prstGeom prst="rect">
            <a:avLst/>
          </a:prstGeom>
          <a:noFill/>
          <a:ln>
            <a:noFill/>
          </a:ln>
        </p:spPr>
      </p:pic>
      <p:pic>
        <p:nvPicPr>
          <p:cNvPr descr="Image result for marketing mix" id="588" name="Google Shape;588;p2"/>
          <p:cNvPicPr preferRelativeResize="0"/>
          <p:nvPr/>
        </p:nvPicPr>
        <p:blipFill rotWithShape="1">
          <a:blip r:embed="rId7">
            <a:alphaModFix/>
          </a:blip>
          <a:srcRect b="7561" l="0" r="0" t="0"/>
          <a:stretch/>
        </p:blipFill>
        <p:spPr>
          <a:xfrm>
            <a:off x="7049931" y="4489967"/>
            <a:ext cx="236077" cy="182846"/>
          </a:xfrm>
          <a:prstGeom prst="rect">
            <a:avLst/>
          </a:prstGeom>
          <a:noFill/>
          <a:ln>
            <a:noFill/>
          </a:ln>
        </p:spPr>
      </p:pic>
      <p:pic>
        <p:nvPicPr>
          <p:cNvPr descr="Image result for cash flow" id="589" name="Google Shape;589;p2"/>
          <p:cNvPicPr preferRelativeResize="0"/>
          <p:nvPr/>
        </p:nvPicPr>
        <p:blipFill rotWithShape="1">
          <a:blip r:embed="rId24">
            <a:alphaModFix/>
          </a:blip>
          <a:srcRect b="10649" l="13709" r="9064" t="9782"/>
          <a:stretch/>
        </p:blipFill>
        <p:spPr>
          <a:xfrm>
            <a:off x="616046" y="4102103"/>
            <a:ext cx="360650" cy="167775"/>
          </a:xfrm>
          <a:prstGeom prst="rect">
            <a:avLst/>
          </a:prstGeom>
          <a:noFill/>
          <a:ln>
            <a:noFill/>
          </a:ln>
        </p:spPr>
      </p:pic>
      <p:pic>
        <p:nvPicPr>
          <p:cNvPr descr="Related image" id="590" name="Google Shape;590;p2"/>
          <p:cNvPicPr preferRelativeResize="0"/>
          <p:nvPr/>
        </p:nvPicPr>
        <p:blipFill rotWithShape="1">
          <a:blip r:embed="rId35">
            <a:alphaModFix/>
          </a:blip>
          <a:srcRect b="0" l="0" r="0" t="0"/>
          <a:stretch/>
        </p:blipFill>
        <p:spPr>
          <a:xfrm>
            <a:off x="3635755" y="3291288"/>
            <a:ext cx="351415" cy="200345"/>
          </a:xfrm>
          <a:prstGeom prst="rect">
            <a:avLst/>
          </a:prstGeom>
          <a:noFill/>
          <a:ln>
            <a:noFill/>
          </a:ln>
        </p:spPr>
      </p:pic>
      <p:sp>
        <p:nvSpPr>
          <p:cNvPr descr="Image result for multinational company" id="591" name="Google Shape;591;p2"/>
          <p:cNvSpPr/>
          <p:nvPr/>
        </p:nvSpPr>
        <p:spPr>
          <a:xfrm>
            <a:off x="121472" y="-554565"/>
            <a:ext cx="1487400" cy="1155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592" name="Google Shape;592;p2"/>
          <p:cNvPicPr preferRelativeResize="0"/>
          <p:nvPr/>
        </p:nvPicPr>
        <p:blipFill rotWithShape="1">
          <a:blip r:embed="rId36">
            <a:alphaModFix/>
          </a:blip>
          <a:srcRect b="0" l="0" r="0" t="0"/>
          <a:stretch/>
        </p:blipFill>
        <p:spPr>
          <a:xfrm>
            <a:off x="2695436" y="4623670"/>
            <a:ext cx="371626" cy="371626"/>
          </a:xfrm>
          <a:prstGeom prst="rect">
            <a:avLst/>
          </a:prstGeom>
          <a:noFill/>
          <a:ln>
            <a:noFill/>
          </a:ln>
        </p:spPr>
      </p:pic>
      <p:sp>
        <p:nvSpPr>
          <p:cNvPr descr="Image result for staff training" id="593" name="Google Shape;593;p2"/>
          <p:cNvSpPr/>
          <p:nvPr/>
        </p:nvSpPr>
        <p:spPr>
          <a:xfrm>
            <a:off x="121472" y="-1039809"/>
            <a:ext cx="2982300" cy="21663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Related image" id="594" name="Google Shape;594;p2"/>
          <p:cNvPicPr preferRelativeResize="0"/>
          <p:nvPr/>
        </p:nvPicPr>
        <p:blipFill rotWithShape="1">
          <a:blip r:embed="rId37">
            <a:alphaModFix/>
          </a:blip>
          <a:srcRect b="0" l="0" r="0" t="0"/>
          <a:stretch/>
        </p:blipFill>
        <p:spPr>
          <a:xfrm>
            <a:off x="3876587" y="3879523"/>
            <a:ext cx="241853" cy="178043"/>
          </a:xfrm>
          <a:prstGeom prst="rect">
            <a:avLst/>
          </a:prstGeom>
          <a:noFill/>
          <a:ln>
            <a:noFill/>
          </a:ln>
        </p:spPr>
      </p:pic>
      <p:pic>
        <p:nvPicPr>
          <p:cNvPr descr="Related image" id="595" name="Google Shape;595;p2"/>
          <p:cNvPicPr preferRelativeResize="0"/>
          <p:nvPr/>
        </p:nvPicPr>
        <p:blipFill rotWithShape="1">
          <a:blip r:embed="rId37">
            <a:alphaModFix/>
          </a:blip>
          <a:srcRect b="0" l="0" r="0" t="0"/>
          <a:stretch/>
        </p:blipFill>
        <p:spPr>
          <a:xfrm>
            <a:off x="5094285" y="2240111"/>
            <a:ext cx="241853" cy="178043"/>
          </a:xfrm>
          <a:prstGeom prst="rect">
            <a:avLst/>
          </a:prstGeom>
          <a:noFill/>
          <a:ln>
            <a:noFill/>
          </a:ln>
        </p:spPr>
      </p:pic>
      <p:pic>
        <p:nvPicPr>
          <p:cNvPr descr="Image result for exam" id="596" name="Google Shape;596;p2"/>
          <p:cNvPicPr preferRelativeResize="0"/>
          <p:nvPr/>
        </p:nvPicPr>
        <p:blipFill rotWithShape="1">
          <a:blip r:embed="rId11">
            <a:alphaModFix/>
          </a:blip>
          <a:srcRect b="0" l="0" r="0" t="0"/>
          <a:stretch/>
        </p:blipFill>
        <p:spPr>
          <a:xfrm>
            <a:off x="6654944" y="1096170"/>
            <a:ext cx="147420" cy="147420"/>
          </a:xfrm>
          <a:prstGeom prst="rect">
            <a:avLst/>
          </a:prstGeom>
          <a:noFill/>
          <a:ln>
            <a:noFill/>
          </a:ln>
        </p:spPr>
      </p:pic>
      <p:pic>
        <p:nvPicPr>
          <p:cNvPr descr="Image result for staff retention" id="597" name="Google Shape;597;p2"/>
          <p:cNvPicPr preferRelativeResize="0"/>
          <p:nvPr/>
        </p:nvPicPr>
        <p:blipFill rotWithShape="1">
          <a:blip r:embed="rId38">
            <a:alphaModFix/>
          </a:blip>
          <a:srcRect b="0" l="0" r="0" t="0"/>
          <a:stretch/>
        </p:blipFill>
        <p:spPr>
          <a:xfrm>
            <a:off x="6979130" y="1507565"/>
            <a:ext cx="344165" cy="344165"/>
          </a:xfrm>
          <a:prstGeom prst="rect">
            <a:avLst/>
          </a:prstGeom>
          <a:noFill/>
          <a:ln>
            <a:noFill/>
          </a:ln>
        </p:spPr>
      </p:pic>
      <p:pic>
        <p:nvPicPr>
          <p:cNvPr descr="Related image" id="598" name="Google Shape;598;p2"/>
          <p:cNvPicPr preferRelativeResize="0"/>
          <p:nvPr/>
        </p:nvPicPr>
        <p:blipFill rotWithShape="1">
          <a:blip r:embed="rId39">
            <a:alphaModFix/>
          </a:blip>
          <a:srcRect b="0" l="0" r="0" t="0"/>
          <a:stretch/>
        </p:blipFill>
        <p:spPr>
          <a:xfrm>
            <a:off x="6077774" y="2717581"/>
            <a:ext cx="269986" cy="193525"/>
          </a:xfrm>
          <a:prstGeom prst="rect">
            <a:avLst/>
          </a:prstGeom>
          <a:noFill/>
          <a:ln>
            <a:noFill/>
          </a:ln>
        </p:spPr>
      </p:pic>
      <p:pic>
        <p:nvPicPr>
          <p:cNvPr descr="Image result for hierarchy" id="599" name="Google Shape;599;p2"/>
          <p:cNvPicPr preferRelativeResize="0"/>
          <p:nvPr/>
        </p:nvPicPr>
        <p:blipFill rotWithShape="1">
          <a:blip r:embed="rId40">
            <a:alphaModFix/>
          </a:blip>
          <a:srcRect b="0" l="0" r="0" t="0"/>
          <a:stretch/>
        </p:blipFill>
        <p:spPr>
          <a:xfrm>
            <a:off x="2136919" y="2504701"/>
            <a:ext cx="220542" cy="210776"/>
          </a:xfrm>
          <a:prstGeom prst="rect">
            <a:avLst/>
          </a:prstGeom>
          <a:noFill/>
          <a:ln>
            <a:noFill/>
          </a:ln>
        </p:spPr>
      </p:pic>
      <p:sp>
        <p:nvSpPr>
          <p:cNvPr descr="Image result for people at meeting" id="600" name="Google Shape;600;p2"/>
          <p:cNvSpPr/>
          <p:nvPr/>
        </p:nvSpPr>
        <p:spPr>
          <a:xfrm>
            <a:off x="121472" y="-716313"/>
            <a:ext cx="4477200" cy="1496100"/>
          </a:xfrm>
          <a:prstGeom prst="rect">
            <a:avLst/>
          </a:prstGeom>
          <a:noFill/>
          <a:ln>
            <a:noFill/>
          </a:ln>
        </p:spPr>
        <p:txBody>
          <a:bodyPr anchorCtr="0" anchor="t" bIns="33025" lIns="66075" spcFirstLastPara="1" rIns="66075" wrap="square" tIns="33025">
            <a:noAutofit/>
          </a:bodyPr>
          <a:lstStyle/>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chemeClr val="dk1"/>
              </a:solidFill>
              <a:latin typeface="Calibri"/>
              <a:ea typeface="Calibri"/>
              <a:cs typeface="Calibri"/>
              <a:sym typeface="Calibri"/>
            </a:endParaRPr>
          </a:p>
        </p:txBody>
      </p:sp>
      <p:pic>
        <p:nvPicPr>
          <p:cNvPr descr="Image result for job responsibilities" id="601" name="Google Shape;601;p2"/>
          <p:cNvPicPr preferRelativeResize="0"/>
          <p:nvPr/>
        </p:nvPicPr>
        <p:blipFill rotWithShape="1">
          <a:blip r:embed="rId41">
            <a:alphaModFix/>
          </a:blip>
          <a:srcRect b="0" l="21934" r="23117" t="0"/>
          <a:stretch/>
        </p:blipFill>
        <p:spPr>
          <a:xfrm>
            <a:off x="2334401" y="4530542"/>
            <a:ext cx="268351" cy="213462"/>
          </a:xfrm>
          <a:prstGeom prst="rect">
            <a:avLst/>
          </a:prstGeom>
          <a:noFill/>
          <a:ln>
            <a:noFill/>
          </a:ln>
        </p:spPr>
      </p:pic>
      <p:sp>
        <p:nvSpPr>
          <p:cNvPr id="602" name="Google Shape;602;p2"/>
          <p:cNvSpPr txBox="1"/>
          <p:nvPr/>
        </p:nvSpPr>
        <p:spPr>
          <a:xfrm rot="-5400000">
            <a:off x="249154" y="6128104"/>
            <a:ext cx="1653300" cy="240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1.5 UNDERSTANDING EXTERNAL INFLUENCES</a:t>
            </a:r>
            <a:endParaRPr b="1" i="0" sz="1000" u="none" cap="none" strike="noStrike">
              <a:solidFill>
                <a:schemeClr val="dk1"/>
              </a:solidFill>
              <a:latin typeface="Gill Sans"/>
              <a:ea typeface="Gill Sans"/>
              <a:cs typeface="Gill Sans"/>
              <a:sym typeface="Gill Sans"/>
            </a:endParaRPr>
          </a:p>
        </p:txBody>
      </p:sp>
      <p:sp>
        <p:nvSpPr>
          <p:cNvPr id="603" name="Google Shape;603;p2"/>
          <p:cNvSpPr txBox="1"/>
          <p:nvPr/>
        </p:nvSpPr>
        <p:spPr>
          <a:xfrm rot="1415459">
            <a:off x="5380424" y="4341323"/>
            <a:ext cx="2024714" cy="200846"/>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2.2 MAKING</a:t>
            </a:r>
            <a:endParaRPr b="0" i="0" sz="1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 MARKETING DECISIONS </a:t>
            </a:r>
            <a:endParaRPr b="1" i="0" sz="1000" u="none" cap="none" strike="noStrike">
              <a:solidFill>
                <a:schemeClr val="dk1"/>
              </a:solidFill>
              <a:latin typeface="Gill Sans"/>
              <a:ea typeface="Gill Sans"/>
              <a:cs typeface="Gill Sans"/>
              <a:sym typeface="Gill Sans"/>
            </a:endParaRPr>
          </a:p>
        </p:txBody>
      </p:sp>
      <p:sp>
        <p:nvSpPr>
          <p:cNvPr id="604" name="Google Shape;604;p2"/>
          <p:cNvSpPr txBox="1"/>
          <p:nvPr/>
        </p:nvSpPr>
        <p:spPr>
          <a:xfrm rot="-5400000">
            <a:off x="416446" y="3569934"/>
            <a:ext cx="1653300" cy="2403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1000"/>
              <a:buFont typeface="Arial"/>
              <a:buNone/>
            </a:pPr>
            <a:r>
              <a:rPr b="1" i="0" lang="en-GB" sz="1000" u="none" cap="none" strike="noStrike">
                <a:solidFill>
                  <a:schemeClr val="dk1"/>
                </a:solidFill>
                <a:latin typeface="Gill Sans"/>
                <a:ea typeface="Gill Sans"/>
                <a:cs typeface="Gill Sans"/>
                <a:sym typeface="Gill Sans"/>
              </a:rPr>
              <a:t>2.4 MAKING FINANCIAL DECISIONS</a:t>
            </a:r>
            <a:endParaRPr b="1" i="0" sz="1000" u="none" cap="none" strike="noStrike">
              <a:solidFill>
                <a:schemeClr val="dk1"/>
              </a:solidFill>
              <a:latin typeface="Gill Sans"/>
              <a:ea typeface="Gill Sans"/>
              <a:cs typeface="Gill Sans"/>
              <a:sym typeface="Gill Sans"/>
            </a:endParaRPr>
          </a:p>
        </p:txBody>
      </p:sp>
      <p:sp>
        <p:nvSpPr>
          <p:cNvPr id="605" name="Google Shape;605;p2"/>
          <p:cNvSpPr txBox="1"/>
          <p:nvPr/>
        </p:nvSpPr>
        <p:spPr>
          <a:xfrm>
            <a:off x="2541405" y="7773043"/>
            <a:ext cx="584400" cy="205200"/>
          </a:xfrm>
          <a:prstGeom prst="rect">
            <a:avLst/>
          </a:prstGeom>
          <a:noFill/>
          <a:ln>
            <a:noFill/>
          </a:ln>
        </p:spPr>
        <p:txBody>
          <a:bodyPr anchorCtr="0" anchor="t" bIns="33025" lIns="66075" spcFirstLastPara="1" rIns="66075" wrap="square" tIns="33025">
            <a:noAutofit/>
          </a:bodyPr>
          <a:lstStyle/>
          <a:p>
            <a:pPr indent="0" lvl="0" marL="0" marR="0" rtl="0" algn="ctr">
              <a:lnSpc>
                <a:spcPct val="100000"/>
              </a:lnSpc>
              <a:spcBef>
                <a:spcPts val="0"/>
              </a:spcBef>
              <a:spcAft>
                <a:spcPts val="0"/>
              </a:spcAft>
              <a:buClr>
                <a:srgbClr val="000000"/>
              </a:buClr>
              <a:buSzPts val="600"/>
              <a:buFont typeface="Arial"/>
              <a:buNone/>
            </a:pPr>
            <a:r>
              <a:rPr b="0" i="0" lang="en-GB" sz="600" u="none" cap="none" strike="noStrike">
                <a:solidFill>
                  <a:schemeClr val="dk1"/>
                </a:solidFill>
                <a:latin typeface="Calibri"/>
                <a:ea typeface="Calibri"/>
                <a:cs typeface="Calibri"/>
                <a:sym typeface="Calibri"/>
              </a:rPr>
              <a:t>1.1 Assessment</a:t>
            </a:r>
            <a:endParaRPr b="0" i="0" sz="600" u="none" cap="none" strike="noStrike">
              <a:solidFill>
                <a:schemeClr val="dk1"/>
              </a:solidFill>
              <a:latin typeface="Calibri"/>
              <a:ea typeface="Calibri"/>
              <a:cs typeface="Calibri"/>
              <a:sym typeface="Calibri"/>
            </a:endParaRPr>
          </a:p>
        </p:txBody>
      </p:sp>
      <p:cxnSp>
        <p:nvCxnSpPr>
          <p:cNvPr id="606" name="Google Shape;606;p2"/>
          <p:cNvCxnSpPr/>
          <p:nvPr/>
        </p:nvCxnSpPr>
        <p:spPr>
          <a:xfrm>
            <a:off x="2688240" y="7938068"/>
            <a:ext cx="66300" cy="204600"/>
          </a:xfrm>
          <a:prstGeom prst="straightConnector1">
            <a:avLst/>
          </a:prstGeom>
          <a:noFill/>
          <a:ln cap="flat" cmpd="sng" w="19050">
            <a:solidFill>
              <a:srgbClr val="FF0000"/>
            </a:solidFill>
            <a:prstDash val="solid"/>
            <a:miter lim="800000"/>
            <a:headEnd len="sm" w="sm" type="none"/>
            <a:tailEnd len="med" w="med" type="oval"/>
          </a:ln>
        </p:spPr>
      </p:cxnSp>
      <p:pic>
        <p:nvPicPr>
          <p:cNvPr descr="Image result for exam" id="607" name="Google Shape;607;p2"/>
          <p:cNvPicPr preferRelativeResize="0"/>
          <p:nvPr/>
        </p:nvPicPr>
        <p:blipFill rotWithShape="1">
          <a:blip r:embed="rId11">
            <a:alphaModFix/>
          </a:blip>
          <a:srcRect b="0" l="0" r="0" t="0"/>
          <a:stretch/>
        </p:blipFill>
        <p:spPr>
          <a:xfrm>
            <a:off x="2555410" y="7699332"/>
            <a:ext cx="147420" cy="147420"/>
          </a:xfrm>
          <a:prstGeom prst="rect">
            <a:avLst/>
          </a:prstGeom>
          <a:noFill/>
          <a:ln>
            <a:noFill/>
          </a:ln>
        </p:spPr>
      </p:pic>
      <p:pic>
        <p:nvPicPr>
          <p:cNvPr descr="https://lh6.googleusercontent.com/ZRg4Z3VFE3JMsnPgy4o_3H-hW3fZTg0mQ_8TQEWvyG8NEesSfAFpBa6FGMNk7s_UU8EZzqp-4yqarVp_GmCQI0U6wquC7lIUZvLovkENol5L4rdFzV1tWin0vyyjJgvBShIrEw9FS_g" id="608" name="Google Shape;608;p2"/>
          <p:cNvPicPr preferRelativeResize="0"/>
          <p:nvPr/>
        </p:nvPicPr>
        <p:blipFill rotWithShape="1">
          <a:blip r:embed="rId42">
            <a:alphaModFix/>
          </a:blip>
          <a:srcRect b="0" l="0" r="80339" t="0"/>
          <a:stretch/>
        </p:blipFill>
        <p:spPr>
          <a:xfrm>
            <a:off x="6467598" y="-9927"/>
            <a:ext cx="914133" cy="958935"/>
          </a:xfrm>
          <a:prstGeom prst="rect">
            <a:avLst/>
          </a:prstGeom>
          <a:noFill/>
          <a:ln>
            <a:noFill/>
          </a:ln>
        </p:spPr>
      </p:pic>
      <p:sp>
        <p:nvSpPr>
          <p:cNvPr id="609" name="Google Shape;609;p2"/>
          <p:cNvSpPr/>
          <p:nvPr/>
        </p:nvSpPr>
        <p:spPr>
          <a:xfrm>
            <a:off x="162082" y="4626328"/>
            <a:ext cx="1613700" cy="7092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1.5 </a:t>
            </a:r>
            <a:r>
              <a:rPr b="0" i="0" lang="en-GB" sz="1000" u="none" cap="none" strike="noStrike">
                <a:solidFill>
                  <a:srgbClr val="000000"/>
                </a:solidFill>
                <a:latin typeface="Arial"/>
                <a:ea typeface="Arial"/>
                <a:cs typeface="Arial"/>
                <a:sym typeface="Arial"/>
              </a:rPr>
              <a:t>This topic introduces you to a range of factors, many of which are outside of the immediate control</a:t>
            </a:r>
            <a:endParaRPr b="0" i="0" sz="1000" u="none" cap="none" strike="noStrike">
              <a:solidFill>
                <a:srgbClr val="000000"/>
              </a:solidFill>
              <a:latin typeface="Arial"/>
              <a:ea typeface="Arial"/>
              <a:cs typeface="Arial"/>
              <a:sym typeface="Arial"/>
            </a:endParaRPr>
          </a:p>
        </p:txBody>
      </p:sp>
      <p:sp>
        <p:nvSpPr>
          <p:cNvPr id="610" name="Google Shape;610;p2"/>
          <p:cNvSpPr/>
          <p:nvPr/>
        </p:nvSpPr>
        <p:spPr>
          <a:xfrm>
            <a:off x="4782659" y="6148448"/>
            <a:ext cx="2618400" cy="5787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1.3 </a:t>
            </a:r>
            <a:r>
              <a:rPr b="0" i="0" lang="en-GB" sz="1000" u="none" cap="none" strike="noStrike">
                <a:solidFill>
                  <a:srgbClr val="000000"/>
                </a:solidFill>
                <a:latin typeface="Arial"/>
                <a:ea typeface="Arial"/>
                <a:cs typeface="Arial"/>
                <a:sym typeface="Arial"/>
              </a:rPr>
              <a:t>This topic focuses on making a business idea happen through identifying aims and objectives and concentrating on the financial aspects</a:t>
            </a:r>
            <a:endParaRPr b="0" i="0" sz="1000" u="none" cap="none" strike="noStrike">
              <a:solidFill>
                <a:srgbClr val="000000"/>
              </a:solidFill>
              <a:latin typeface="Arial"/>
              <a:ea typeface="Arial"/>
              <a:cs typeface="Arial"/>
              <a:sym typeface="Arial"/>
            </a:endParaRPr>
          </a:p>
        </p:txBody>
      </p:sp>
      <p:sp>
        <p:nvSpPr>
          <p:cNvPr id="611" name="Google Shape;611;p2"/>
          <p:cNvSpPr/>
          <p:nvPr/>
        </p:nvSpPr>
        <p:spPr>
          <a:xfrm>
            <a:off x="3627507" y="8413883"/>
            <a:ext cx="3792900" cy="5787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1.2 </a:t>
            </a:r>
            <a:r>
              <a:rPr b="0" i="0" lang="en-GB" sz="1000" u="none" cap="none" strike="noStrike">
                <a:solidFill>
                  <a:srgbClr val="000000"/>
                </a:solidFill>
                <a:latin typeface="Arial"/>
                <a:ea typeface="Arial"/>
                <a:cs typeface="Arial"/>
                <a:sym typeface="Arial"/>
              </a:rPr>
              <a:t>You will explore how new and small businesses identify opportunities through understanding customer needs and conducting market research. You will also focus on understanding the competition.</a:t>
            </a:r>
            <a:endParaRPr b="0" i="0" sz="1000" u="none" cap="none" strike="noStrike">
              <a:solidFill>
                <a:srgbClr val="000000"/>
              </a:solidFill>
              <a:latin typeface="Arial"/>
              <a:ea typeface="Arial"/>
              <a:cs typeface="Arial"/>
              <a:sym typeface="Arial"/>
            </a:endParaRPr>
          </a:p>
        </p:txBody>
      </p:sp>
      <p:sp>
        <p:nvSpPr>
          <p:cNvPr id="612" name="Google Shape;612;p2"/>
          <p:cNvSpPr/>
          <p:nvPr/>
        </p:nvSpPr>
        <p:spPr>
          <a:xfrm>
            <a:off x="177512" y="7426402"/>
            <a:ext cx="2326200" cy="5787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1.1 </a:t>
            </a:r>
            <a:r>
              <a:rPr b="0" i="0" lang="en-GB" sz="1000" u="none" cap="none" strike="noStrike">
                <a:solidFill>
                  <a:srgbClr val="000000"/>
                </a:solidFill>
                <a:latin typeface="Arial"/>
                <a:ea typeface="Arial"/>
                <a:cs typeface="Arial"/>
                <a:sym typeface="Arial"/>
              </a:rPr>
              <a:t>You are introduced to the dynamic nature of business in relation to how and why business ideas come about.  You will also </a:t>
            </a:r>
            <a:endParaRPr b="0" i="0" sz="1000" u="none" cap="none" strike="noStrike">
              <a:solidFill>
                <a:srgbClr val="000000"/>
              </a:solidFill>
              <a:latin typeface="Arial"/>
              <a:ea typeface="Arial"/>
              <a:cs typeface="Arial"/>
              <a:sym typeface="Arial"/>
            </a:endParaRPr>
          </a:p>
        </p:txBody>
      </p:sp>
      <p:sp>
        <p:nvSpPr>
          <p:cNvPr id="613" name="Google Shape;613;p2"/>
          <p:cNvSpPr/>
          <p:nvPr/>
        </p:nvSpPr>
        <p:spPr>
          <a:xfrm>
            <a:off x="195405" y="7920591"/>
            <a:ext cx="1041000" cy="11013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0" i="0" lang="en-GB" sz="1000" u="none" cap="none" strike="noStrike">
                <a:solidFill>
                  <a:srgbClr val="000000"/>
                </a:solidFill>
                <a:latin typeface="Arial"/>
                <a:ea typeface="Arial"/>
                <a:cs typeface="Arial"/>
                <a:sym typeface="Arial"/>
              </a:rPr>
              <a:t>explore the impact of risk and reward on business activity and the role of entrepreneurship</a:t>
            </a:r>
            <a:endParaRPr b="0" i="0" sz="1000" u="none" cap="none" strike="noStrike">
              <a:solidFill>
                <a:srgbClr val="000000"/>
              </a:solidFill>
              <a:latin typeface="Arial"/>
              <a:ea typeface="Arial"/>
              <a:cs typeface="Arial"/>
              <a:sym typeface="Arial"/>
            </a:endParaRPr>
          </a:p>
        </p:txBody>
      </p:sp>
      <p:sp>
        <p:nvSpPr>
          <p:cNvPr id="614" name="Google Shape;614;p2"/>
          <p:cNvSpPr/>
          <p:nvPr/>
        </p:nvSpPr>
        <p:spPr>
          <a:xfrm>
            <a:off x="1845111" y="6168552"/>
            <a:ext cx="2548200" cy="5787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1.4 </a:t>
            </a:r>
            <a:r>
              <a:rPr b="0" i="0" lang="en-GB" sz="1000" u="none" cap="none" strike="noStrike">
                <a:solidFill>
                  <a:srgbClr val="000000"/>
                </a:solidFill>
                <a:latin typeface="Arial"/>
                <a:ea typeface="Arial"/>
                <a:cs typeface="Arial"/>
                <a:sym typeface="Arial"/>
              </a:rPr>
              <a:t>You will explore a range of factors that impact on the success of the business, including location, the marketing mix and the business plan. </a:t>
            </a:r>
            <a:endParaRPr b="0" i="0" sz="1000" u="none" cap="none" strike="noStrike">
              <a:solidFill>
                <a:srgbClr val="000000"/>
              </a:solidFill>
              <a:latin typeface="Arial"/>
              <a:ea typeface="Arial"/>
              <a:cs typeface="Arial"/>
              <a:sym typeface="Arial"/>
            </a:endParaRPr>
          </a:p>
        </p:txBody>
      </p:sp>
      <p:sp>
        <p:nvSpPr>
          <p:cNvPr id="615" name="Google Shape;615;p2"/>
          <p:cNvSpPr/>
          <p:nvPr/>
        </p:nvSpPr>
        <p:spPr>
          <a:xfrm>
            <a:off x="160999" y="5280039"/>
            <a:ext cx="1472700" cy="3174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0" i="0" lang="en-GB" sz="1000" u="none" cap="none" strike="noStrike">
                <a:solidFill>
                  <a:srgbClr val="000000"/>
                </a:solidFill>
                <a:latin typeface="Arial"/>
                <a:ea typeface="Arial"/>
                <a:cs typeface="Arial"/>
                <a:sym typeface="Arial"/>
              </a:rPr>
              <a:t>of the business, such as stakeholders,</a:t>
            </a:r>
            <a:endParaRPr b="0" i="0" sz="1000" u="none" cap="none" strike="noStrike">
              <a:solidFill>
                <a:srgbClr val="000000"/>
              </a:solidFill>
              <a:latin typeface="Arial"/>
              <a:ea typeface="Arial"/>
              <a:cs typeface="Arial"/>
              <a:sym typeface="Arial"/>
            </a:endParaRPr>
          </a:p>
        </p:txBody>
      </p:sp>
      <p:sp>
        <p:nvSpPr>
          <p:cNvPr id="616" name="Google Shape;616;p2"/>
          <p:cNvSpPr/>
          <p:nvPr/>
        </p:nvSpPr>
        <p:spPr>
          <a:xfrm>
            <a:off x="134665" y="5539110"/>
            <a:ext cx="855000" cy="14934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0" i="0" lang="en-GB" sz="1000" u="none" cap="none" strike="noStrike">
                <a:solidFill>
                  <a:srgbClr val="000000"/>
                </a:solidFill>
                <a:latin typeface="Arial"/>
                <a:ea typeface="Arial"/>
                <a:cs typeface="Arial"/>
                <a:sym typeface="Arial"/>
              </a:rPr>
              <a:t>technology, legislation and the economy. You will explore how businesses respond to these influences.</a:t>
            </a:r>
            <a:endParaRPr b="0" i="0" sz="1000" u="none" cap="none" strike="noStrike">
              <a:solidFill>
                <a:srgbClr val="000000"/>
              </a:solidFill>
              <a:latin typeface="Arial"/>
              <a:ea typeface="Arial"/>
              <a:cs typeface="Arial"/>
              <a:sym typeface="Arial"/>
            </a:endParaRPr>
          </a:p>
        </p:txBody>
      </p:sp>
      <p:sp>
        <p:nvSpPr>
          <p:cNvPr id="617" name="Google Shape;617;p2"/>
          <p:cNvSpPr/>
          <p:nvPr/>
        </p:nvSpPr>
        <p:spPr>
          <a:xfrm>
            <a:off x="5498799" y="3197452"/>
            <a:ext cx="1921500" cy="9705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2.2 </a:t>
            </a:r>
            <a:r>
              <a:rPr b="0" i="0" lang="en-GB" sz="1000" u="none" cap="none" strike="noStrike">
                <a:solidFill>
                  <a:srgbClr val="000000"/>
                </a:solidFill>
                <a:latin typeface="Arial"/>
                <a:ea typeface="Arial"/>
                <a:cs typeface="Arial"/>
                <a:sym typeface="Arial"/>
              </a:rPr>
              <a:t>You will learn about how each element of the marketing mix is managed and used to inform and make business decisions in a competitive marketplace. </a:t>
            </a:r>
            <a:endParaRPr b="0" i="0" sz="1000" u="none" cap="none" strike="noStrike">
              <a:solidFill>
                <a:srgbClr val="000000"/>
              </a:solidFill>
              <a:latin typeface="Arial"/>
              <a:ea typeface="Arial"/>
              <a:cs typeface="Arial"/>
              <a:sym typeface="Arial"/>
            </a:endParaRPr>
          </a:p>
        </p:txBody>
      </p:sp>
      <p:sp>
        <p:nvSpPr>
          <p:cNvPr id="618" name="Google Shape;618;p2"/>
          <p:cNvSpPr/>
          <p:nvPr/>
        </p:nvSpPr>
        <p:spPr>
          <a:xfrm>
            <a:off x="2379409" y="2389274"/>
            <a:ext cx="4729200" cy="4479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2.5 </a:t>
            </a:r>
            <a:r>
              <a:rPr b="0" i="0" lang="en-GB" sz="1000" u="none" cap="none" strike="noStrike">
                <a:solidFill>
                  <a:srgbClr val="000000"/>
                </a:solidFill>
                <a:latin typeface="Arial"/>
                <a:ea typeface="Arial"/>
                <a:cs typeface="Arial"/>
                <a:sym typeface="Arial"/>
              </a:rPr>
              <a:t>You will learn that growing a business means that decisions relating to organisational structure, recruitment, training and motivation need to be made to influence business activity. </a:t>
            </a:r>
            <a:endParaRPr b="0" i="0" sz="1000" u="none" cap="none" strike="noStrike">
              <a:solidFill>
                <a:srgbClr val="000000"/>
              </a:solidFill>
              <a:latin typeface="Arial"/>
              <a:ea typeface="Arial"/>
              <a:cs typeface="Arial"/>
              <a:sym typeface="Arial"/>
            </a:endParaRPr>
          </a:p>
        </p:txBody>
      </p:sp>
      <p:sp>
        <p:nvSpPr>
          <p:cNvPr id="619" name="Google Shape;619;p2"/>
          <p:cNvSpPr/>
          <p:nvPr/>
        </p:nvSpPr>
        <p:spPr>
          <a:xfrm>
            <a:off x="134665" y="2396048"/>
            <a:ext cx="1639500" cy="4479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2.4 </a:t>
            </a:r>
            <a:r>
              <a:rPr b="0" i="0" lang="en-GB" sz="1000" u="none" cap="none" strike="noStrike">
                <a:solidFill>
                  <a:srgbClr val="000000"/>
                </a:solidFill>
                <a:latin typeface="Arial"/>
                <a:ea typeface="Arial"/>
                <a:cs typeface="Arial"/>
                <a:sym typeface="Arial"/>
              </a:rPr>
              <a:t>you will explore the tools a business has to </a:t>
            </a:r>
            <a:endParaRPr b="0" i="0" sz="1000" u="none" cap="none" strike="noStrike">
              <a:solidFill>
                <a:srgbClr val="000000"/>
              </a:solidFill>
              <a:latin typeface="Arial"/>
              <a:ea typeface="Arial"/>
              <a:cs typeface="Arial"/>
              <a:sym typeface="Arial"/>
            </a:endParaRPr>
          </a:p>
        </p:txBody>
      </p:sp>
      <p:sp>
        <p:nvSpPr>
          <p:cNvPr id="620" name="Google Shape;620;p2"/>
          <p:cNvSpPr/>
          <p:nvPr/>
        </p:nvSpPr>
        <p:spPr>
          <a:xfrm>
            <a:off x="104203" y="2765825"/>
            <a:ext cx="1151400" cy="13626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0" i="0" lang="en-GB" sz="1000" u="none" cap="none" strike="noStrike">
                <a:solidFill>
                  <a:srgbClr val="000000"/>
                </a:solidFill>
                <a:latin typeface="Arial"/>
                <a:ea typeface="Arial"/>
                <a:cs typeface="Arial"/>
                <a:sym typeface="Arial"/>
              </a:rPr>
              <a:t>support financial decision making, including ratio analysis and the use and limitation of a range of financial information</a:t>
            </a:r>
            <a:endParaRPr b="0" i="0" sz="1000" u="none" cap="none" strike="noStrike">
              <a:solidFill>
                <a:srgbClr val="000000"/>
              </a:solidFill>
              <a:latin typeface="Arial"/>
              <a:ea typeface="Arial"/>
              <a:cs typeface="Arial"/>
              <a:sym typeface="Arial"/>
            </a:endParaRPr>
          </a:p>
        </p:txBody>
      </p:sp>
      <p:sp>
        <p:nvSpPr>
          <p:cNvPr id="621" name="Google Shape;621;p2"/>
          <p:cNvSpPr/>
          <p:nvPr/>
        </p:nvSpPr>
        <p:spPr>
          <a:xfrm>
            <a:off x="1996575" y="3397079"/>
            <a:ext cx="2208000" cy="7092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2.3 </a:t>
            </a:r>
            <a:r>
              <a:rPr b="0" i="0" lang="en-GB" sz="1000" u="none" cap="none" strike="noStrike">
                <a:solidFill>
                  <a:srgbClr val="000000"/>
                </a:solidFill>
                <a:latin typeface="Arial"/>
                <a:ea typeface="Arial"/>
                <a:cs typeface="Arial"/>
                <a:sym typeface="Arial"/>
              </a:rPr>
              <a:t>This topic focuses on meeting customer needs through the design, supply, quality and sales decisions a business makes</a:t>
            </a:r>
            <a:endParaRPr b="0" i="0" sz="1000" u="none" cap="none" strike="noStrike">
              <a:solidFill>
                <a:srgbClr val="000000"/>
              </a:solidFill>
              <a:latin typeface="Arial"/>
              <a:ea typeface="Arial"/>
              <a:cs typeface="Arial"/>
              <a:sym typeface="Arial"/>
            </a:endParaRPr>
          </a:p>
        </p:txBody>
      </p:sp>
      <p:sp>
        <p:nvSpPr>
          <p:cNvPr id="622" name="Google Shape;622;p2"/>
          <p:cNvSpPr/>
          <p:nvPr/>
        </p:nvSpPr>
        <p:spPr>
          <a:xfrm>
            <a:off x="3134488" y="4684533"/>
            <a:ext cx="3059400" cy="840000"/>
          </a:xfrm>
          <a:prstGeom prst="rect">
            <a:avLst/>
          </a:prstGeom>
          <a:noFill/>
          <a:ln>
            <a:noFill/>
          </a:ln>
        </p:spPr>
        <p:txBody>
          <a:bodyPr anchorCtr="0" anchor="t" bIns="33025" lIns="66075" spcFirstLastPara="1" rIns="66075" wrap="square" tIns="33025">
            <a:spAutoFit/>
          </a:bodyPr>
          <a:lstStyle/>
          <a:p>
            <a:pPr indent="0" lvl="0" marL="0" marR="0" rtl="0" algn="l">
              <a:lnSpc>
                <a:spcPct val="100000"/>
              </a:lnSpc>
              <a:spcBef>
                <a:spcPts val="0"/>
              </a:spcBef>
              <a:spcAft>
                <a:spcPts val="0"/>
              </a:spcAft>
              <a:buClr>
                <a:srgbClr val="000000"/>
              </a:buClr>
              <a:buSzPts val="1000"/>
              <a:buFont typeface="Arial"/>
              <a:buNone/>
            </a:pPr>
            <a:r>
              <a:rPr b="1" i="0" lang="en-GB" sz="1000" u="none" cap="none" strike="noStrike">
                <a:solidFill>
                  <a:srgbClr val="000000"/>
                </a:solidFill>
                <a:latin typeface="Arial"/>
                <a:ea typeface="Arial"/>
                <a:cs typeface="Arial"/>
                <a:sym typeface="Arial"/>
              </a:rPr>
              <a:t>Topic 2.1 </a:t>
            </a:r>
            <a:r>
              <a:rPr b="0" i="0" lang="en-GB" sz="1000" u="none" cap="none" strike="noStrike">
                <a:solidFill>
                  <a:srgbClr val="000000"/>
                </a:solidFill>
                <a:latin typeface="Arial"/>
                <a:ea typeface="Arial"/>
                <a:cs typeface="Arial"/>
                <a:sym typeface="Arial"/>
              </a:rPr>
              <a:t>You will be introduced to methods of growth and how and why business aims and objectives change as businesses evolve. The impact of globalisation and the ethical and environmental questions facing businesses are explored. </a:t>
            </a:r>
            <a:endParaRPr b="0" i="0" sz="10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Nicola Farley</dc:creator>
</cp:coreProperties>
</file>