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3"/>
  </p:notesMasterIdLst>
  <p:sldIdLst>
    <p:sldId id="256" r:id="rId2"/>
  </p:sldIdLst>
  <p:sldSz cx="9720263" cy="17640300"/>
  <p:notesSz cx="6797675" cy="9926638"/>
  <p:defaultTextStyle>
    <a:defPPr>
      <a:defRPr lang="en-US"/>
    </a:defPPr>
    <a:lvl1pPr marL="0" algn="l" defTabSz="1094475" rtl="0" eaLnBrk="1" latinLnBrk="0" hangingPunct="1">
      <a:defRPr sz="2155" kern="1200">
        <a:solidFill>
          <a:schemeClr val="tx1"/>
        </a:solidFill>
        <a:latin typeface="+mn-lt"/>
        <a:ea typeface="+mn-ea"/>
        <a:cs typeface="+mn-cs"/>
      </a:defRPr>
    </a:lvl1pPr>
    <a:lvl2pPr marL="547237" algn="l" defTabSz="1094475" rtl="0" eaLnBrk="1" latinLnBrk="0" hangingPunct="1">
      <a:defRPr sz="2155" kern="1200">
        <a:solidFill>
          <a:schemeClr val="tx1"/>
        </a:solidFill>
        <a:latin typeface="+mn-lt"/>
        <a:ea typeface="+mn-ea"/>
        <a:cs typeface="+mn-cs"/>
      </a:defRPr>
    </a:lvl2pPr>
    <a:lvl3pPr marL="1094475" algn="l" defTabSz="1094475" rtl="0" eaLnBrk="1" latinLnBrk="0" hangingPunct="1">
      <a:defRPr sz="2155" kern="1200">
        <a:solidFill>
          <a:schemeClr val="tx1"/>
        </a:solidFill>
        <a:latin typeface="+mn-lt"/>
        <a:ea typeface="+mn-ea"/>
        <a:cs typeface="+mn-cs"/>
      </a:defRPr>
    </a:lvl3pPr>
    <a:lvl4pPr marL="1641713" algn="l" defTabSz="1094475" rtl="0" eaLnBrk="1" latinLnBrk="0" hangingPunct="1">
      <a:defRPr sz="2155" kern="1200">
        <a:solidFill>
          <a:schemeClr val="tx1"/>
        </a:solidFill>
        <a:latin typeface="+mn-lt"/>
        <a:ea typeface="+mn-ea"/>
        <a:cs typeface="+mn-cs"/>
      </a:defRPr>
    </a:lvl4pPr>
    <a:lvl5pPr marL="2188951" algn="l" defTabSz="1094475" rtl="0" eaLnBrk="1" latinLnBrk="0" hangingPunct="1">
      <a:defRPr sz="2155" kern="1200">
        <a:solidFill>
          <a:schemeClr val="tx1"/>
        </a:solidFill>
        <a:latin typeface="+mn-lt"/>
        <a:ea typeface="+mn-ea"/>
        <a:cs typeface="+mn-cs"/>
      </a:defRPr>
    </a:lvl5pPr>
    <a:lvl6pPr marL="2736188" algn="l" defTabSz="1094475" rtl="0" eaLnBrk="1" latinLnBrk="0" hangingPunct="1">
      <a:defRPr sz="2155" kern="1200">
        <a:solidFill>
          <a:schemeClr val="tx1"/>
        </a:solidFill>
        <a:latin typeface="+mn-lt"/>
        <a:ea typeface="+mn-ea"/>
        <a:cs typeface="+mn-cs"/>
      </a:defRPr>
    </a:lvl6pPr>
    <a:lvl7pPr marL="3283426" algn="l" defTabSz="1094475" rtl="0" eaLnBrk="1" latinLnBrk="0" hangingPunct="1">
      <a:defRPr sz="2155" kern="1200">
        <a:solidFill>
          <a:schemeClr val="tx1"/>
        </a:solidFill>
        <a:latin typeface="+mn-lt"/>
        <a:ea typeface="+mn-ea"/>
        <a:cs typeface="+mn-cs"/>
      </a:defRPr>
    </a:lvl7pPr>
    <a:lvl8pPr marL="3830663" algn="l" defTabSz="1094475" rtl="0" eaLnBrk="1" latinLnBrk="0" hangingPunct="1">
      <a:defRPr sz="2155" kern="1200">
        <a:solidFill>
          <a:schemeClr val="tx1"/>
        </a:solidFill>
        <a:latin typeface="+mn-lt"/>
        <a:ea typeface="+mn-ea"/>
        <a:cs typeface="+mn-cs"/>
      </a:defRPr>
    </a:lvl8pPr>
    <a:lvl9pPr marL="4377902" algn="l" defTabSz="1094475" rtl="0" eaLnBrk="1" latinLnBrk="0" hangingPunct="1">
      <a:defRPr sz="2155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5E00"/>
    <a:srgbClr val="F8B308"/>
    <a:srgbClr val="144856"/>
    <a:srgbClr val="175A68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inimized" horzBarState="maximized">
    <p:restoredLeft sz="50000" autoAdjust="0"/>
    <p:restoredTop sz="95833" autoAdjust="0"/>
  </p:normalViewPr>
  <p:slideViewPr>
    <p:cSldViewPr snapToGrid="0">
      <p:cViewPr>
        <p:scale>
          <a:sx n="100" d="100"/>
          <a:sy n="100" d="100"/>
        </p:scale>
        <p:origin x="498" y="-55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7EA94C-77A3-2040-8584-2856F8330D11}" type="datetimeFigureOut">
              <a:rPr lang="en-US" smtClean="0"/>
              <a:t>7/7/2022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476500" y="1241425"/>
            <a:ext cx="184467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0A575A-FE42-F34E-BE8D-35435E3FE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4872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30676" rtl="0" eaLnBrk="1" latinLnBrk="0" hangingPunct="1">
      <a:defRPr sz="1221" kern="1200">
        <a:solidFill>
          <a:schemeClr val="tx1"/>
        </a:solidFill>
        <a:latin typeface="+mn-lt"/>
        <a:ea typeface="+mn-ea"/>
        <a:cs typeface="+mn-cs"/>
      </a:defRPr>
    </a:lvl1pPr>
    <a:lvl2pPr marL="465338" algn="l" defTabSz="930676" rtl="0" eaLnBrk="1" latinLnBrk="0" hangingPunct="1">
      <a:defRPr sz="1221" kern="1200">
        <a:solidFill>
          <a:schemeClr val="tx1"/>
        </a:solidFill>
        <a:latin typeface="+mn-lt"/>
        <a:ea typeface="+mn-ea"/>
        <a:cs typeface="+mn-cs"/>
      </a:defRPr>
    </a:lvl2pPr>
    <a:lvl3pPr marL="930676" algn="l" defTabSz="930676" rtl="0" eaLnBrk="1" latinLnBrk="0" hangingPunct="1">
      <a:defRPr sz="1221" kern="1200">
        <a:solidFill>
          <a:schemeClr val="tx1"/>
        </a:solidFill>
        <a:latin typeface="+mn-lt"/>
        <a:ea typeface="+mn-ea"/>
        <a:cs typeface="+mn-cs"/>
      </a:defRPr>
    </a:lvl3pPr>
    <a:lvl4pPr marL="1396014" algn="l" defTabSz="930676" rtl="0" eaLnBrk="1" latinLnBrk="0" hangingPunct="1">
      <a:defRPr sz="1221" kern="1200">
        <a:solidFill>
          <a:schemeClr val="tx1"/>
        </a:solidFill>
        <a:latin typeface="+mn-lt"/>
        <a:ea typeface="+mn-ea"/>
        <a:cs typeface="+mn-cs"/>
      </a:defRPr>
    </a:lvl4pPr>
    <a:lvl5pPr marL="1861353" algn="l" defTabSz="930676" rtl="0" eaLnBrk="1" latinLnBrk="0" hangingPunct="1">
      <a:defRPr sz="1221" kern="1200">
        <a:solidFill>
          <a:schemeClr val="tx1"/>
        </a:solidFill>
        <a:latin typeface="+mn-lt"/>
        <a:ea typeface="+mn-ea"/>
        <a:cs typeface="+mn-cs"/>
      </a:defRPr>
    </a:lvl5pPr>
    <a:lvl6pPr marL="2326691" algn="l" defTabSz="930676" rtl="0" eaLnBrk="1" latinLnBrk="0" hangingPunct="1">
      <a:defRPr sz="1221" kern="1200">
        <a:solidFill>
          <a:schemeClr val="tx1"/>
        </a:solidFill>
        <a:latin typeface="+mn-lt"/>
        <a:ea typeface="+mn-ea"/>
        <a:cs typeface="+mn-cs"/>
      </a:defRPr>
    </a:lvl6pPr>
    <a:lvl7pPr marL="2792029" algn="l" defTabSz="930676" rtl="0" eaLnBrk="1" latinLnBrk="0" hangingPunct="1">
      <a:defRPr sz="1221" kern="1200">
        <a:solidFill>
          <a:schemeClr val="tx1"/>
        </a:solidFill>
        <a:latin typeface="+mn-lt"/>
        <a:ea typeface="+mn-ea"/>
        <a:cs typeface="+mn-cs"/>
      </a:defRPr>
    </a:lvl7pPr>
    <a:lvl8pPr marL="3257367" algn="l" defTabSz="930676" rtl="0" eaLnBrk="1" latinLnBrk="0" hangingPunct="1">
      <a:defRPr sz="1221" kern="1200">
        <a:solidFill>
          <a:schemeClr val="tx1"/>
        </a:solidFill>
        <a:latin typeface="+mn-lt"/>
        <a:ea typeface="+mn-ea"/>
        <a:cs typeface="+mn-cs"/>
      </a:defRPr>
    </a:lvl8pPr>
    <a:lvl9pPr marL="3722705" algn="l" defTabSz="930676" rtl="0" eaLnBrk="1" latinLnBrk="0" hangingPunct="1">
      <a:defRPr sz="1221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476500" y="1241425"/>
            <a:ext cx="184467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0A575A-FE42-F34E-BE8D-35435E3FEA7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4752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9020" y="2886967"/>
            <a:ext cx="8262224" cy="6141438"/>
          </a:xfrm>
        </p:spPr>
        <p:txBody>
          <a:bodyPr anchor="b"/>
          <a:lstStyle>
            <a:lvl1pPr algn="ctr">
              <a:defRPr sz="637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5033" y="9265242"/>
            <a:ext cx="7290197" cy="4258988"/>
          </a:xfrm>
        </p:spPr>
        <p:txBody>
          <a:bodyPr/>
          <a:lstStyle>
            <a:lvl1pPr marL="0" indent="0" algn="ctr">
              <a:buNone/>
              <a:defRPr sz="2551"/>
            </a:lvl1pPr>
            <a:lvl2pPr marL="486004" indent="0" algn="ctr">
              <a:buNone/>
              <a:defRPr sz="2126"/>
            </a:lvl2pPr>
            <a:lvl3pPr marL="972007" indent="0" algn="ctr">
              <a:buNone/>
              <a:defRPr sz="1913"/>
            </a:lvl3pPr>
            <a:lvl4pPr marL="1458011" indent="0" algn="ctr">
              <a:buNone/>
              <a:defRPr sz="1701"/>
            </a:lvl4pPr>
            <a:lvl5pPr marL="1944014" indent="0" algn="ctr">
              <a:buNone/>
              <a:defRPr sz="1701"/>
            </a:lvl5pPr>
            <a:lvl6pPr marL="2430018" indent="0" algn="ctr">
              <a:buNone/>
              <a:defRPr sz="1701"/>
            </a:lvl6pPr>
            <a:lvl7pPr marL="2916022" indent="0" algn="ctr">
              <a:buNone/>
              <a:defRPr sz="1701"/>
            </a:lvl7pPr>
            <a:lvl8pPr marL="3402025" indent="0" algn="ctr">
              <a:buNone/>
              <a:defRPr sz="1701"/>
            </a:lvl8pPr>
            <a:lvl9pPr marL="3888029" indent="0" algn="ctr">
              <a:buNone/>
              <a:defRPr sz="1701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CC7FA-4DC8-4AC2-8BC3-7D8537098B71}" type="datetimeFigureOut">
              <a:rPr lang="en-GB" smtClean="0"/>
              <a:t>07/07/2022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9427D-ACDB-44CB-AE16-16FE043BA3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9835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CC7FA-4DC8-4AC2-8BC3-7D8537098B71}" type="datetimeFigureOut">
              <a:rPr lang="en-GB" smtClean="0"/>
              <a:t>07/07/2022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9427D-ACDB-44CB-AE16-16FE043BA3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58858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56064" y="939183"/>
            <a:ext cx="2095932" cy="149493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68269" y="939183"/>
            <a:ext cx="6166292" cy="149493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CC7FA-4DC8-4AC2-8BC3-7D8537098B71}" type="datetimeFigureOut">
              <a:rPr lang="en-GB" smtClean="0"/>
              <a:t>07/07/2022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9427D-ACDB-44CB-AE16-16FE043BA3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6788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CC7FA-4DC8-4AC2-8BC3-7D8537098B71}" type="datetimeFigureOut">
              <a:rPr lang="en-GB" smtClean="0"/>
              <a:t>07/07/2022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9427D-ACDB-44CB-AE16-16FE043BA3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45203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3206" y="4397830"/>
            <a:ext cx="8383727" cy="7337874"/>
          </a:xfrm>
        </p:spPr>
        <p:txBody>
          <a:bodyPr anchor="b"/>
          <a:lstStyle>
            <a:lvl1pPr>
              <a:defRPr sz="637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3206" y="11805123"/>
            <a:ext cx="8383727" cy="3858814"/>
          </a:xfrm>
        </p:spPr>
        <p:txBody>
          <a:bodyPr/>
          <a:lstStyle>
            <a:lvl1pPr marL="0" indent="0">
              <a:buNone/>
              <a:defRPr sz="2551">
                <a:solidFill>
                  <a:schemeClr val="tx1"/>
                </a:solidFill>
              </a:defRPr>
            </a:lvl1pPr>
            <a:lvl2pPr marL="486004" indent="0">
              <a:buNone/>
              <a:defRPr sz="2126">
                <a:solidFill>
                  <a:schemeClr val="tx1">
                    <a:tint val="75000"/>
                  </a:schemeClr>
                </a:solidFill>
              </a:defRPr>
            </a:lvl2pPr>
            <a:lvl3pPr marL="972007" indent="0">
              <a:buNone/>
              <a:defRPr sz="1913">
                <a:solidFill>
                  <a:schemeClr val="tx1">
                    <a:tint val="75000"/>
                  </a:schemeClr>
                </a:solidFill>
              </a:defRPr>
            </a:lvl3pPr>
            <a:lvl4pPr marL="1458011" indent="0">
              <a:buNone/>
              <a:defRPr sz="1701">
                <a:solidFill>
                  <a:schemeClr val="tx1">
                    <a:tint val="75000"/>
                  </a:schemeClr>
                </a:solidFill>
              </a:defRPr>
            </a:lvl4pPr>
            <a:lvl5pPr marL="1944014" indent="0">
              <a:buNone/>
              <a:defRPr sz="1701">
                <a:solidFill>
                  <a:schemeClr val="tx1">
                    <a:tint val="75000"/>
                  </a:schemeClr>
                </a:solidFill>
              </a:defRPr>
            </a:lvl5pPr>
            <a:lvl6pPr marL="2430018" indent="0">
              <a:buNone/>
              <a:defRPr sz="1701">
                <a:solidFill>
                  <a:schemeClr val="tx1">
                    <a:tint val="75000"/>
                  </a:schemeClr>
                </a:solidFill>
              </a:defRPr>
            </a:lvl6pPr>
            <a:lvl7pPr marL="2916022" indent="0">
              <a:buNone/>
              <a:defRPr sz="1701">
                <a:solidFill>
                  <a:schemeClr val="tx1">
                    <a:tint val="75000"/>
                  </a:schemeClr>
                </a:solidFill>
              </a:defRPr>
            </a:lvl7pPr>
            <a:lvl8pPr marL="3402025" indent="0">
              <a:buNone/>
              <a:defRPr sz="1701">
                <a:solidFill>
                  <a:schemeClr val="tx1">
                    <a:tint val="75000"/>
                  </a:schemeClr>
                </a:solidFill>
              </a:defRPr>
            </a:lvl8pPr>
            <a:lvl9pPr marL="3888029" indent="0">
              <a:buNone/>
              <a:defRPr sz="170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CC7FA-4DC8-4AC2-8BC3-7D8537098B71}" type="datetimeFigureOut">
              <a:rPr lang="en-GB" smtClean="0"/>
              <a:t>07/07/2022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9427D-ACDB-44CB-AE16-16FE043BA3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37057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68268" y="4695913"/>
            <a:ext cx="4131112" cy="1119260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20883" y="4695913"/>
            <a:ext cx="4131112" cy="1119260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CC7FA-4DC8-4AC2-8BC3-7D8537098B71}" type="datetimeFigureOut">
              <a:rPr lang="en-GB" smtClean="0"/>
              <a:t>07/07/2022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9427D-ACDB-44CB-AE16-16FE043BA3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35877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9534" y="939186"/>
            <a:ext cx="8383727" cy="340964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9535" y="4324325"/>
            <a:ext cx="4112126" cy="2119285"/>
          </a:xfrm>
        </p:spPr>
        <p:txBody>
          <a:bodyPr anchor="b"/>
          <a:lstStyle>
            <a:lvl1pPr marL="0" indent="0">
              <a:buNone/>
              <a:defRPr sz="2551" b="1"/>
            </a:lvl1pPr>
            <a:lvl2pPr marL="486004" indent="0">
              <a:buNone/>
              <a:defRPr sz="2126" b="1"/>
            </a:lvl2pPr>
            <a:lvl3pPr marL="972007" indent="0">
              <a:buNone/>
              <a:defRPr sz="1913" b="1"/>
            </a:lvl3pPr>
            <a:lvl4pPr marL="1458011" indent="0">
              <a:buNone/>
              <a:defRPr sz="1701" b="1"/>
            </a:lvl4pPr>
            <a:lvl5pPr marL="1944014" indent="0">
              <a:buNone/>
              <a:defRPr sz="1701" b="1"/>
            </a:lvl5pPr>
            <a:lvl6pPr marL="2430018" indent="0">
              <a:buNone/>
              <a:defRPr sz="1701" b="1"/>
            </a:lvl6pPr>
            <a:lvl7pPr marL="2916022" indent="0">
              <a:buNone/>
              <a:defRPr sz="1701" b="1"/>
            </a:lvl7pPr>
            <a:lvl8pPr marL="3402025" indent="0">
              <a:buNone/>
              <a:defRPr sz="1701" b="1"/>
            </a:lvl8pPr>
            <a:lvl9pPr marL="3888029" indent="0">
              <a:buNone/>
              <a:defRPr sz="1701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9535" y="6443610"/>
            <a:ext cx="4112126" cy="947757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20884" y="4324325"/>
            <a:ext cx="4132378" cy="2119285"/>
          </a:xfrm>
        </p:spPr>
        <p:txBody>
          <a:bodyPr anchor="b"/>
          <a:lstStyle>
            <a:lvl1pPr marL="0" indent="0">
              <a:buNone/>
              <a:defRPr sz="2551" b="1"/>
            </a:lvl1pPr>
            <a:lvl2pPr marL="486004" indent="0">
              <a:buNone/>
              <a:defRPr sz="2126" b="1"/>
            </a:lvl2pPr>
            <a:lvl3pPr marL="972007" indent="0">
              <a:buNone/>
              <a:defRPr sz="1913" b="1"/>
            </a:lvl3pPr>
            <a:lvl4pPr marL="1458011" indent="0">
              <a:buNone/>
              <a:defRPr sz="1701" b="1"/>
            </a:lvl4pPr>
            <a:lvl5pPr marL="1944014" indent="0">
              <a:buNone/>
              <a:defRPr sz="1701" b="1"/>
            </a:lvl5pPr>
            <a:lvl6pPr marL="2430018" indent="0">
              <a:buNone/>
              <a:defRPr sz="1701" b="1"/>
            </a:lvl6pPr>
            <a:lvl7pPr marL="2916022" indent="0">
              <a:buNone/>
              <a:defRPr sz="1701" b="1"/>
            </a:lvl7pPr>
            <a:lvl8pPr marL="3402025" indent="0">
              <a:buNone/>
              <a:defRPr sz="1701" b="1"/>
            </a:lvl8pPr>
            <a:lvl9pPr marL="3888029" indent="0">
              <a:buNone/>
              <a:defRPr sz="1701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20884" y="6443610"/>
            <a:ext cx="4132378" cy="947757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CC7FA-4DC8-4AC2-8BC3-7D8537098B71}" type="datetimeFigureOut">
              <a:rPr lang="en-GB" smtClean="0"/>
              <a:t>07/07/2022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9427D-ACDB-44CB-AE16-16FE043BA3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50382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CC7FA-4DC8-4AC2-8BC3-7D8537098B71}" type="datetimeFigureOut">
              <a:rPr lang="en-GB" smtClean="0"/>
              <a:t>07/07/2022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9427D-ACDB-44CB-AE16-16FE043BA3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57623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CC7FA-4DC8-4AC2-8BC3-7D8537098B71}" type="datetimeFigureOut">
              <a:rPr lang="en-GB" smtClean="0"/>
              <a:t>07/07/2022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9427D-ACDB-44CB-AE16-16FE043BA3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80112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9534" y="1176020"/>
            <a:ext cx="3135038" cy="4116070"/>
          </a:xfrm>
        </p:spPr>
        <p:txBody>
          <a:bodyPr anchor="b"/>
          <a:lstStyle>
            <a:lvl1pPr>
              <a:defRPr sz="3402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32378" y="2539880"/>
            <a:ext cx="4920883" cy="12536047"/>
          </a:xfrm>
        </p:spPr>
        <p:txBody>
          <a:bodyPr/>
          <a:lstStyle>
            <a:lvl1pPr>
              <a:defRPr sz="3402"/>
            </a:lvl1pPr>
            <a:lvl2pPr>
              <a:defRPr sz="2976"/>
            </a:lvl2pPr>
            <a:lvl3pPr>
              <a:defRPr sz="2551"/>
            </a:lvl3pPr>
            <a:lvl4pPr>
              <a:defRPr sz="2126"/>
            </a:lvl4pPr>
            <a:lvl5pPr>
              <a:defRPr sz="2126"/>
            </a:lvl5pPr>
            <a:lvl6pPr>
              <a:defRPr sz="2126"/>
            </a:lvl6pPr>
            <a:lvl7pPr>
              <a:defRPr sz="2126"/>
            </a:lvl7pPr>
            <a:lvl8pPr>
              <a:defRPr sz="2126"/>
            </a:lvl8pPr>
            <a:lvl9pPr>
              <a:defRPr sz="2126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9534" y="5292090"/>
            <a:ext cx="3135038" cy="9804251"/>
          </a:xfrm>
        </p:spPr>
        <p:txBody>
          <a:bodyPr/>
          <a:lstStyle>
            <a:lvl1pPr marL="0" indent="0">
              <a:buNone/>
              <a:defRPr sz="1701"/>
            </a:lvl1pPr>
            <a:lvl2pPr marL="486004" indent="0">
              <a:buNone/>
              <a:defRPr sz="1488"/>
            </a:lvl2pPr>
            <a:lvl3pPr marL="972007" indent="0">
              <a:buNone/>
              <a:defRPr sz="1276"/>
            </a:lvl3pPr>
            <a:lvl4pPr marL="1458011" indent="0">
              <a:buNone/>
              <a:defRPr sz="1063"/>
            </a:lvl4pPr>
            <a:lvl5pPr marL="1944014" indent="0">
              <a:buNone/>
              <a:defRPr sz="1063"/>
            </a:lvl5pPr>
            <a:lvl6pPr marL="2430018" indent="0">
              <a:buNone/>
              <a:defRPr sz="1063"/>
            </a:lvl6pPr>
            <a:lvl7pPr marL="2916022" indent="0">
              <a:buNone/>
              <a:defRPr sz="1063"/>
            </a:lvl7pPr>
            <a:lvl8pPr marL="3402025" indent="0">
              <a:buNone/>
              <a:defRPr sz="1063"/>
            </a:lvl8pPr>
            <a:lvl9pPr marL="3888029" indent="0">
              <a:buNone/>
              <a:defRPr sz="106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CC7FA-4DC8-4AC2-8BC3-7D8537098B71}" type="datetimeFigureOut">
              <a:rPr lang="en-GB" smtClean="0"/>
              <a:t>07/07/2022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9427D-ACDB-44CB-AE16-16FE043BA3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92964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9534" y="1176020"/>
            <a:ext cx="3135038" cy="4116070"/>
          </a:xfrm>
        </p:spPr>
        <p:txBody>
          <a:bodyPr anchor="b"/>
          <a:lstStyle>
            <a:lvl1pPr>
              <a:defRPr sz="3402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132378" y="2539880"/>
            <a:ext cx="4920883" cy="12536047"/>
          </a:xfrm>
        </p:spPr>
        <p:txBody>
          <a:bodyPr anchor="t"/>
          <a:lstStyle>
            <a:lvl1pPr marL="0" indent="0">
              <a:buNone/>
              <a:defRPr sz="3402"/>
            </a:lvl1pPr>
            <a:lvl2pPr marL="486004" indent="0">
              <a:buNone/>
              <a:defRPr sz="2976"/>
            </a:lvl2pPr>
            <a:lvl3pPr marL="972007" indent="0">
              <a:buNone/>
              <a:defRPr sz="2551"/>
            </a:lvl3pPr>
            <a:lvl4pPr marL="1458011" indent="0">
              <a:buNone/>
              <a:defRPr sz="2126"/>
            </a:lvl4pPr>
            <a:lvl5pPr marL="1944014" indent="0">
              <a:buNone/>
              <a:defRPr sz="2126"/>
            </a:lvl5pPr>
            <a:lvl6pPr marL="2430018" indent="0">
              <a:buNone/>
              <a:defRPr sz="2126"/>
            </a:lvl6pPr>
            <a:lvl7pPr marL="2916022" indent="0">
              <a:buNone/>
              <a:defRPr sz="2126"/>
            </a:lvl7pPr>
            <a:lvl8pPr marL="3402025" indent="0">
              <a:buNone/>
              <a:defRPr sz="2126"/>
            </a:lvl8pPr>
            <a:lvl9pPr marL="3888029" indent="0">
              <a:buNone/>
              <a:defRPr sz="2126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9534" y="5292090"/>
            <a:ext cx="3135038" cy="9804251"/>
          </a:xfrm>
        </p:spPr>
        <p:txBody>
          <a:bodyPr/>
          <a:lstStyle>
            <a:lvl1pPr marL="0" indent="0">
              <a:buNone/>
              <a:defRPr sz="1701"/>
            </a:lvl1pPr>
            <a:lvl2pPr marL="486004" indent="0">
              <a:buNone/>
              <a:defRPr sz="1488"/>
            </a:lvl2pPr>
            <a:lvl3pPr marL="972007" indent="0">
              <a:buNone/>
              <a:defRPr sz="1276"/>
            </a:lvl3pPr>
            <a:lvl4pPr marL="1458011" indent="0">
              <a:buNone/>
              <a:defRPr sz="1063"/>
            </a:lvl4pPr>
            <a:lvl5pPr marL="1944014" indent="0">
              <a:buNone/>
              <a:defRPr sz="1063"/>
            </a:lvl5pPr>
            <a:lvl6pPr marL="2430018" indent="0">
              <a:buNone/>
              <a:defRPr sz="1063"/>
            </a:lvl6pPr>
            <a:lvl7pPr marL="2916022" indent="0">
              <a:buNone/>
              <a:defRPr sz="1063"/>
            </a:lvl7pPr>
            <a:lvl8pPr marL="3402025" indent="0">
              <a:buNone/>
              <a:defRPr sz="1063"/>
            </a:lvl8pPr>
            <a:lvl9pPr marL="3888029" indent="0">
              <a:buNone/>
              <a:defRPr sz="106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CC7FA-4DC8-4AC2-8BC3-7D8537098B71}" type="datetimeFigureOut">
              <a:rPr lang="en-GB" smtClean="0"/>
              <a:t>07/07/2022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9427D-ACDB-44CB-AE16-16FE043BA3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30554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68268" y="939186"/>
            <a:ext cx="8383727" cy="34096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8268" y="4695913"/>
            <a:ext cx="8383727" cy="111926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68268" y="16349948"/>
            <a:ext cx="2187059" cy="939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7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8CC7FA-4DC8-4AC2-8BC3-7D8537098B71}" type="datetimeFigureOut">
              <a:rPr lang="en-GB" smtClean="0"/>
              <a:t>07/07/2022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19837" y="16349948"/>
            <a:ext cx="3280589" cy="939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7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64936" y="16349948"/>
            <a:ext cx="2187059" cy="939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7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79427D-ACDB-44CB-AE16-16FE043BA3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22326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72007" rtl="0" eaLnBrk="1" latinLnBrk="0" hangingPunct="1">
        <a:lnSpc>
          <a:spcPct val="90000"/>
        </a:lnSpc>
        <a:spcBef>
          <a:spcPct val="0"/>
        </a:spcBef>
        <a:buNone/>
        <a:defRPr sz="467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3002" indent="-243002" algn="l" defTabSz="972007" rtl="0" eaLnBrk="1" latinLnBrk="0" hangingPunct="1">
        <a:lnSpc>
          <a:spcPct val="90000"/>
        </a:lnSpc>
        <a:spcBef>
          <a:spcPts val="1063"/>
        </a:spcBef>
        <a:buFont typeface="Arial" panose="020B0604020202020204" pitchFamily="34" charset="0"/>
        <a:buChar char="•"/>
        <a:defRPr sz="2976" kern="1200">
          <a:solidFill>
            <a:schemeClr val="tx1"/>
          </a:solidFill>
          <a:latin typeface="+mn-lt"/>
          <a:ea typeface="+mn-ea"/>
          <a:cs typeface="+mn-cs"/>
        </a:defRPr>
      </a:lvl1pPr>
      <a:lvl2pPr marL="729005" indent="-243002" algn="l" defTabSz="972007" rtl="0" eaLnBrk="1" latinLnBrk="0" hangingPunct="1">
        <a:lnSpc>
          <a:spcPct val="90000"/>
        </a:lnSpc>
        <a:spcBef>
          <a:spcPts val="532"/>
        </a:spcBef>
        <a:buFont typeface="Arial" panose="020B0604020202020204" pitchFamily="34" charset="0"/>
        <a:buChar char="•"/>
        <a:defRPr sz="2551" kern="1200">
          <a:solidFill>
            <a:schemeClr val="tx1"/>
          </a:solidFill>
          <a:latin typeface="+mn-lt"/>
          <a:ea typeface="+mn-ea"/>
          <a:cs typeface="+mn-cs"/>
        </a:defRPr>
      </a:lvl2pPr>
      <a:lvl3pPr marL="1215009" indent="-243002" algn="l" defTabSz="972007" rtl="0" eaLnBrk="1" latinLnBrk="0" hangingPunct="1">
        <a:lnSpc>
          <a:spcPct val="90000"/>
        </a:lnSpc>
        <a:spcBef>
          <a:spcPts val="532"/>
        </a:spcBef>
        <a:buFont typeface="Arial" panose="020B0604020202020204" pitchFamily="34" charset="0"/>
        <a:buChar char="•"/>
        <a:defRPr sz="2126" kern="1200">
          <a:solidFill>
            <a:schemeClr val="tx1"/>
          </a:solidFill>
          <a:latin typeface="+mn-lt"/>
          <a:ea typeface="+mn-ea"/>
          <a:cs typeface="+mn-cs"/>
        </a:defRPr>
      </a:lvl3pPr>
      <a:lvl4pPr marL="1701013" indent="-243002" algn="l" defTabSz="972007" rtl="0" eaLnBrk="1" latinLnBrk="0" hangingPunct="1">
        <a:lnSpc>
          <a:spcPct val="90000"/>
        </a:lnSpc>
        <a:spcBef>
          <a:spcPts val="532"/>
        </a:spcBef>
        <a:buFont typeface="Arial" panose="020B0604020202020204" pitchFamily="34" charset="0"/>
        <a:buChar char="•"/>
        <a:defRPr sz="1913" kern="1200">
          <a:solidFill>
            <a:schemeClr val="tx1"/>
          </a:solidFill>
          <a:latin typeface="+mn-lt"/>
          <a:ea typeface="+mn-ea"/>
          <a:cs typeface="+mn-cs"/>
        </a:defRPr>
      </a:lvl4pPr>
      <a:lvl5pPr marL="2187016" indent="-243002" algn="l" defTabSz="972007" rtl="0" eaLnBrk="1" latinLnBrk="0" hangingPunct="1">
        <a:lnSpc>
          <a:spcPct val="90000"/>
        </a:lnSpc>
        <a:spcBef>
          <a:spcPts val="532"/>
        </a:spcBef>
        <a:buFont typeface="Arial" panose="020B0604020202020204" pitchFamily="34" charset="0"/>
        <a:buChar char="•"/>
        <a:defRPr sz="1913" kern="1200">
          <a:solidFill>
            <a:schemeClr val="tx1"/>
          </a:solidFill>
          <a:latin typeface="+mn-lt"/>
          <a:ea typeface="+mn-ea"/>
          <a:cs typeface="+mn-cs"/>
        </a:defRPr>
      </a:lvl5pPr>
      <a:lvl6pPr marL="2673020" indent="-243002" algn="l" defTabSz="972007" rtl="0" eaLnBrk="1" latinLnBrk="0" hangingPunct="1">
        <a:lnSpc>
          <a:spcPct val="90000"/>
        </a:lnSpc>
        <a:spcBef>
          <a:spcPts val="532"/>
        </a:spcBef>
        <a:buFont typeface="Arial" panose="020B0604020202020204" pitchFamily="34" charset="0"/>
        <a:buChar char="•"/>
        <a:defRPr sz="1913" kern="1200">
          <a:solidFill>
            <a:schemeClr val="tx1"/>
          </a:solidFill>
          <a:latin typeface="+mn-lt"/>
          <a:ea typeface="+mn-ea"/>
          <a:cs typeface="+mn-cs"/>
        </a:defRPr>
      </a:lvl6pPr>
      <a:lvl7pPr marL="3159023" indent="-243002" algn="l" defTabSz="972007" rtl="0" eaLnBrk="1" latinLnBrk="0" hangingPunct="1">
        <a:lnSpc>
          <a:spcPct val="90000"/>
        </a:lnSpc>
        <a:spcBef>
          <a:spcPts val="532"/>
        </a:spcBef>
        <a:buFont typeface="Arial" panose="020B0604020202020204" pitchFamily="34" charset="0"/>
        <a:buChar char="•"/>
        <a:defRPr sz="1913" kern="1200">
          <a:solidFill>
            <a:schemeClr val="tx1"/>
          </a:solidFill>
          <a:latin typeface="+mn-lt"/>
          <a:ea typeface="+mn-ea"/>
          <a:cs typeface="+mn-cs"/>
        </a:defRPr>
      </a:lvl7pPr>
      <a:lvl8pPr marL="3645027" indent="-243002" algn="l" defTabSz="972007" rtl="0" eaLnBrk="1" latinLnBrk="0" hangingPunct="1">
        <a:lnSpc>
          <a:spcPct val="90000"/>
        </a:lnSpc>
        <a:spcBef>
          <a:spcPts val="532"/>
        </a:spcBef>
        <a:buFont typeface="Arial" panose="020B0604020202020204" pitchFamily="34" charset="0"/>
        <a:buChar char="•"/>
        <a:defRPr sz="1913" kern="1200">
          <a:solidFill>
            <a:schemeClr val="tx1"/>
          </a:solidFill>
          <a:latin typeface="+mn-lt"/>
          <a:ea typeface="+mn-ea"/>
          <a:cs typeface="+mn-cs"/>
        </a:defRPr>
      </a:lvl8pPr>
      <a:lvl9pPr marL="4131031" indent="-243002" algn="l" defTabSz="972007" rtl="0" eaLnBrk="1" latinLnBrk="0" hangingPunct="1">
        <a:lnSpc>
          <a:spcPct val="90000"/>
        </a:lnSpc>
        <a:spcBef>
          <a:spcPts val="532"/>
        </a:spcBef>
        <a:buFont typeface="Arial" panose="020B0604020202020204" pitchFamily="34" charset="0"/>
        <a:buChar char="•"/>
        <a:defRPr sz="19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2007" rtl="0" eaLnBrk="1" latinLnBrk="0" hangingPunct="1">
        <a:defRPr sz="1913" kern="1200">
          <a:solidFill>
            <a:schemeClr val="tx1"/>
          </a:solidFill>
          <a:latin typeface="+mn-lt"/>
          <a:ea typeface="+mn-ea"/>
          <a:cs typeface="+mn-cs"/>
        </a:defRPr>
      </a:lvl1pPr>
      <a:lvl2pPr marL="486004" algn="l" defTabSz="972007" rtl="0" eaLnBrk="1" latinLnBrk="0" hangingPunct="1">
        <a:defRPr sz="1913" kern="1200">
          <a:solidFill>
            <a:schemeClr val="tx1"/>
          </a:solidFill>
          <a:latin typeface="+mn-lt"/>
          <a:ea typeface="+mn-ea"/>
          <a:cs typeface="+mn-cs"/>
        </a:defRPr>
      </a:lvl2pPr>
      <a:lvl3pPr marL="972007" algn="l" defTabSz="972007" rtl="0" eaLnBrk="1" latinLnBrk="0" hangingPunct="1">
        <a:defRPr sz="1913" kern="1200">
          <a:solidFill>
            <a:schemeClr val="tx1"/>
          </a:solidFill>
          <a:latin typeface="+mn-lt"/>
          <a:ea typeface="+mn-ea"/>
          <a:cs typeface="+mn-cs"/>
        </a:defRPr>
      </a:lvl3pPr>
      <a:lvl4pPr marL="1458011" algn="l" defTabSz="972007" rtl="0" eaLnBrk="1" latinLnBrk="0" hangingPunct="1">
        <a:defRPr sz="1913" kern="1200">
          <a:solidFill>
            <a:schemeClr val="tx1"/>
          </a:solidFill>
          <a:latin typeface="+mn-lt"/>
          <a:ea typeface="+mn-ea"/>
          <a:cs typeface="+mn-cs"/>
        </a:defRPr>
      </a:lvl4pPr>
      <a:lvl5pPr marL="1944014" algn="l" defTabSz="972007" rtl="0" eaLnBrk="1" latinLnBrk="0" hangingPunct="1">
        <a:defRPr sz="1913" kern="1200">
          <a:solidFill>
            <a:schemeClr val="tx1"/>
          </a:solidFill>
          <a:latin typeface="+mn-lt"/>
          <a:ea typeface="+mn-ea"/>
          <a:cs typeface="+mn-cs"/>
        </a:defRPr>
      </a:lvl5pPr>
      <a:lvl6pPr marL="2430018" algn="l" defTabSz="972007" rtl="0" eaLnBrk="1" latinLnBrk="0" hangingPunct="1">
        <a:defRPr sz="1913" kern="1200">
          <a:solidFill>
            <a:schemeClr val="tx1"/>
          </a:solidFill>
          <a:latin typeface="+mn-lt"/>
          <a:ea typeface="+mn-ea"/>
          <a:cs typeface="+mn-cs"/>
        </a:defRPr>
      </a:lvl6pPr>
      <a:lvl7pPr marL="2916022" algn="l" defTabSz="972007" rtl="0" eaLnBrk="1" latinLnBrk="0" hangingPunct="1">
        <a:defRPr sz="1913" kern="1200">
          <a:solidFill>
            <a:schemeClr val="tx1"/>
          </a:solidFill>
          <a:latin typeface="+mn-lt"/>
          <a:ea typeface="+mn-ea"/>
          <a:cs typeface="+mn-cs"/>
        </a:defRPr>
      </a:lvl7pPr>
      <a:lvl8pPr marL="3402025" algn="l" defTabSz="972007" rtl="0" eaLnBrk="1" latinLnBrk="0" hangingPunct="1">
        <a:defRPr sz="1913" kern="1200">
          <a:solidFill>
            <a:schemeClr val="tx1"/>
          </a:solidFill>
          <a:latin typeface="+mn-lt"/>
          <a:ea typeface="+mn-ea"/>
          <a:cs typeface="+mn-cs"/>
        </a:defRPr>
      </a:lvl8pPr>
      <a:lvl9pPr marL="3888029" algn="l" defTabSz="972007" rtl="0" eaLnBrk="1" latinLnBrk="0" hangingPunct="1">
        <a:defRPr sz="19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tiff"/><Relationship Id="rId18" Type="http://schemas.openxmlformats.org/officeDocument/2006/relationships/image" Target="../media/image16.tiff"/><Relationship Id="rId26" Type="http://schemas.openxmlformats.org/officeDocument/2006/relationships/image" Target="../media/image24.png"/><Relationship Id="rId3" Type="http://schemas.openxmlformats.org/officeDocument/2006/relationships/image" Target="../media/image1.png"/><Relationship Id="rId21" Type="http://schemas.openxmlformats.org/officeDocument/2006/relationships/image" Target="../media/image19.png"/><Relationship Id="rId7" Type="http://schemas.openxmlformats.org/officeDocument/2006/relationships/image" Target="../media/image5.tiff"/><Relationship Id="rId12" Type="http://schemas.openxmlformats.org/officeDocument/2006/relationships/image" Target="../media/image10.tiff"/><Relationship Id="rId17" Type="http://schemas.openxmlformats.org/officeDocument/2006/relationships/image" Target="../media/image15.tiff"/><Relationship Id="rId25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tiff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tiff"/><Relationship Id="rId11" Type="http://schemas.openxmlformats.org/officeDocument/2006/relationships/image" Target="../media/image9.tiff"/><Relationship Id="rId24" Type="http://schemas.openxmlformats.org/officeDocument/2006/relationships/image" Target="../media/image22.png"/><Relationship Id="rId5" Type="http://schemas.openxmlformats.org/officeDocument/2006/relationships/image" Target="../media/image3.tiff"/><Relationship Id="rId15" Type="http://schemas.openxmlformats.org/officeDocument/2006/relationships/image" Target="../media/image13.tiff"/><Relationship Id="rId23" Type="http://schemas.openxmlformats.org/officeDocument/2006/relationships/image" Target="../media/image21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2.tiff"/><Relationship Id="rId9" Type="http://schemas.openxmlformats.org/officeDocument/2006/relationships/image" Target="../media/image7.tiff"/><Relationship Id="rId14" Type="http://schemas.openxmlformats.org/officeDocument/2006/relationships/image" Target="../media/image12.tiff"/><Relationship Id="rId22" Type="http://schemas.openxmlformats.org/officeDocument/2006/relationships/image" Target="../media/image20.png"/><Relationship Id="rId27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034" y="14412732"/>
            <a:ext cx="849012" cy="853094"/>
          </a:xfrm>
          <a:prstGeom prst="rect">
            <a:avLst/>
          </a:prstGeom>
        </p:spPr>
      </p:pic>
      <p:sp>
        <p:nvSpPr>
          <p:cNvPr id="400" name="Rectangle 399">
            <a:extLst>
              <a:ext uri="{FF2B5EF4-FFF2-40B4-BE49-F238E27FC236}">
                <a16:creationId xmlns:a16="http://schemas.microsoft.com/office/drawing/2014/main" id="{001523A3-D0A5-3447-9A4B-DA59FA07C8E9}"/>
              </a:ext>
            </a:extLst>
          </p:cNvPr>
          <p:cNvSpPr/>
          <p:nvPr/>
        </p:nvSpPr>
        <p:spPr>
          <a:xfrm>
            <a:off x="4060" y="-6035"/>
            <a:ext cx="9726896" cy="17640300"/>
          </a:xfrm>
          <a:prstGeom prst="rect">
            <a:avLst/>
          </a:prstGeom>
          <a:solidFill>
            <a:srgbClr val="1448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577E6DF-4EA3-D14D-8E13-28AB8D609DDE}"/>
              </a:ext>
            </a:extLst>
          </p:cNvPr>
          <p:cNvSpPr/>
          <p:nvPr/>
        </p:nvSpPr>
        <p:spPr>
          <a:xfrm>
            <a:off x="168300" y="478252"/>
            <a:ext cx="9366739" cy="17054871"/>
          </a:xfrm>
          <a:prstGeom prst="rect">
            <a:avLst/>
          </a:prstGeom>
          <a:solidFill>
            <a:schemeClr val="bg1"/>
          </a:solidFill>
          <a:ln w="412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GG</a:t>
            </a:r>
          </a:p>
        </p:txBody>
      </p:sp>
      <p:pic>
        <p:nvPicPr>
          <p:cNvPr id="307" name="Picture 306">
            <a:extLst>
              <a:ext uri="{FF2B5EF4-FFF2-40B4-BE49-F238E27FC236}">
                <a16:creationId xmlns:a16="http://schemas.microsoft.com/office/drawing/2014/main" id="{43CA9D44-71AA-0F45-8E2E-DC8C8F3664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5133" y="414580"/>
            <a:ext cx="772412" cy="772412"/>
          </a:xfrm>
          <a:prstGeom prst="rect">
            <a:avLst/>
          </a:prstGeom>
        </p:spPr>
      </p:pic>
      <p:pic>
        <p:nvPicPr>
          <p:cNvPr id="183" name="Picture 182">
            <a:extLst>
              <a:ext uri="{FF2B5EF4-FFF2-40B4-BE49-F238E27FC236}">
                <a16:creationId xmlns:a16="http://schemas.microsoft.com/office/drawing/2014/main" id="{203C0F8E-6570-C148-8389-8ED865CE7F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90813" y="10145273"/>
            <a:ext cx="781174" cy="781174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7B18B42F-9AD5-344E-987F-5868F6EED44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" b="13350"/>
          <a:stretch/>
        </p:blipFill>
        <p:spPr>
          <a:xfrm rot="20628497">
            <a:off x="4802684" y="14919385"/>
            <a:ext cx="663375" cy="624535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51C9BE09-77E1-3449-8E3A-DD6651C0390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8115"/>
          <a:stretch/>
        </p:blipFill>
        <p:spPr>
          <a:xfrm>
            <a:off x="5630503" y="15039338"/>
            <a:ext cx="1147865" cy="51810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2992F599-8899-D647-AC07-DBBE446838C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44002" y="16426211"/>
            <a:ext cx="512068" cy="582143"/>
          </a:xfrm>
          <a:prstGeom prst="rect">
            <a:avLst/>
          </a:prstGeom>
        </p:spPr>
      </p:pic>
      <p:sp>
        <p:nvSpPr>
          <p:cNvPr id="15" name="Block Arc 14">
            <a:extLst>
              <a:ext uri="{FF2B5EF4-FFF2-40B4-BE49-F238E27FC236}">
                <a16:creationId xmlns:a16="http://schemas.microsoft.com/office/drawing/2014/main" id="{D2F97453-494C-5746-8E17-4A67EE1BF309}"/>
              </a:ext>
            </a:extLst>
          </p:cNvPr>
          <p:cNvSpPr/>
          <p:nvPr/>
        </p:nvSpPr>
        <p:spPr>
          <a:xfrm rot="16200000">
            <a:off x="777378" y="13650370"/>
            <a:ext cx="2780712" cy="2184400"/>
          </a:xfrm>
          <a:prstGeom prst="blockArc">
            <a:avLst>
              <a:gd name="adj1" fmla="val 10794188"/>
              <a:gd name="adj2" fmla="val 156513"/>
              <a:gd name="adj3" fmla="val 28217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4" name="Rectangle 113">
            <a:extLst>
              <a:ext uri="{FF2B5EF4-FFF2-40B4-BE49-F238E27FC236}">
                <a16:creationId xmlns:a16="http://schemas.microsoft.com/office/drawing/2014/main" id="{361D24CC-941E-4C47-B0EC-E144352A4A74}"/>
              </a:ext>
            </a:extLst>
          </p:cNvPr>
          <p:cNvSpPr/>
          <p:nvPr/>
        </p:nvSpPr>
        <p:spPr>
          <a:xfrm>
            <a:off x="2167732" y="15522910"/>
            <a:ext cx="6361359" cy="610731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Block Arc 131">
            <a:extLst>
              <a:ext uri="{FF2B5EF4-FFF2-40B4-BE49-F238E27FC236}">
                <a16:creationId xmlns:a16="http://schemas.microsoft.com/office/drawing/2014/main" id="{2ABDDAA7-1330-5846-8957-036F466F9A01}"/>
              </a:ext>
            </a:extLst>
          </p:cNvPr>
          <p:cNvSpPr/>
          <p:nvPr/>
        </p:nvSpPr>
        <p:spPr>
          <a:xfrm rot="5400000" flipH="1">
            <a:off x="6439590" y="11469603"/>
            <a:ext cx="2847721" cy="2184400"/>
          </a:xfrm>
          <a:prstGeom prst="blockArc">
            <a:avLst>
              <a:gd name="adj1" fmla="val 10800000"/>
              <a:gd name="adj2" fmla="val 1572"/>
              <a:gd name="adj3" fmla="val 27649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3" name="Rectangle 132">
            <a:extLst>
              <a:ext uri="{FF2B5EF4-FFF2-40B4-BE49-F238E27FC236}">
                <a16:creationId xmlns:a16="http://schemas.microsoft.com/office/drawing/2014/main" id="{8EE221F3-E29A-7E44-BA3E-4DDEF353168D}"/>
              </a:ext>
            </a:extLst>
          </p:cNvPr>
          <p:cNvSpPr/>
          <p:nvPr/>
        </p:nvSpPr>
        <p:spPr>
          <a:xfrm>
            <a:off x="2167734" y="13352216"/>
            <a:ext cx="5841999" cy="621843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" name="Rectangle 134">
            <a:extLst>
              <a:ext uri="{FF2B5EF4-FFF2-40B4-BE49-F238E27FC236}">
                <a16:creationId xmlns:a16="http://schemas.microsoft.com/office/drawing/2014/main" id="{BBA4EACD-79B2-9047-926C-4179677F6DF3}"/>
              </a:ext>
            </a:extLst>
          </p:cNvPr>
          <p:cNvSpPr/>
          <p:nvPr/>
        </p:nvSpPr>
        <p:spPr>
          <a:xfrm>
            <a:off x="2032661" y="11131055"/>
            <a:ext cx="5841604" cy="65497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Block Arc 135">
            <a:extLst>
              <a:ext uri="{FF2B5EF4-FFF2-40B4-BE49-F238E27FC236}">
                <a16:creationId xmlns:a16="http://schemas.microsoft.com/office/drawing/2014/main" id="{28EF7BC0-BD7F-BD4C-8DBE-13C9030B0FE6}"/>
              </a:ext>
            </a:extLst>
          </p:cNvPr>
          <p:cNvSpPr/>
          <p:nvPr/>
        </p:nvSpPr>
        <p:spPr>
          <a:xfrm rot="16200000">
            <a:off x="663072" y="9289926"/>
            <a:ext cx="2844580" cy="2229301"/>
          </a:xfrm>
          <a:prstGeom prst="blockArc">
            <a:avLst>
              <a:gd name="adj1" fmla="val 10726998"/>
              <a:gd name="adj2" fmla="val 263439"/>
              <a:gd name="adj3" fmla="val 28511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0" name="Block Arc 139">
            <a:extLst>
              <a:ext uri="{FF2B5EF4-FFF2-40B4-BE49-F238E27FC236}">
                <a16:creationId xmlns:a16="http://schemas.microsoft.com/office/drawing/2014/main" id="{E050A4CB-2DFF-4C43-B71B-CB7634BAF8C7}"/>
              </a:ext>
            </a:extLst>
          </p:cNvPr>
          <p:cNvSpPr/>
          <p:nvPr/>
        </p:nvSpPr>
        <p:spPr>
          <a:xfrm rot="5400000" flipH="1">
            <a:off x="6400348" y="7059340"/>
            <a:ext cx="2847721" cy="2287911"/>
          </a:xfrm>
          <a:prstGeom prst="blockArc">
            <a:avLst>
              <a:gd name="adj1" fmla="val 10800000"/>
              <a:gd name="adj2" fmla="val 1572"/>
              <a:gd name="adj3" fmla="val 27649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1" name="Rectangle 140">
            <a:extLst>
              <a:ext uri="{FF2B5EF4-FFF2-40B4-BE49-F238E27FC236}">
                <a16:creationId xmlns:a16="http://schemas.microsoft.com/office/drawing/2014/main" id="{4ED9223C-B305-724C-860B-8788F8ED72BC}"/>
              </a:ext>
            </a:extLst>
          </p:cNvPr>
          <p:cNvSpPr/>
          <p:nvPr/>
        </p:nvSpPr>
        <p:spPr>
          <a:xfrm>
            <a:off x="2032661" y="8981637"/>
            <a:ext cx="5909338" cy="652772"/>
          </a:xfrm>
          <a:custGeom>
            <a:avLst/>
            <a:gdLst>
              <a:gd name="connsiteX0" fmla="*/ 0 w 5909338"/>
              <a:gd name="connsiteY0" fmla="*/ 0 h 642380"/>
              <a:gd name="connsiteX1" fmla="*/ 5909338 w 5909338"/>
              <a:gd name="connsiteY1" fmla="*/ 0 h 642380"/>
              <a:gd name="connsiteX2" fmla="*/ 5909338 w 5909338"/>
              <a:gd name="connsiteY2" fmla="*/ 642380 h 642380"/>
              <a:gd name="connsiteX3" fmla="*/ 0 w 5909338"/>
              <a:gd name="connsiteY3" fmla="*/ 642380 h 642380"/>
              <a:gd name="connsiteX4" fmla="*/ 0 w 5909338"/>
              <a:gd name="connsiteY4" fmla="*/ 0 h 642380"/>
              <a:gd name="connsiteX0" fmla="*/ 0 w 5909338"/>
              <a:gd name="connsiteY0" fmla="*/ 0 h 642380"/>
              <a:gd name="connsiteX1" fmla="*/ 5909338 w 5909338"/>
              <a:gd name="connsiteY1" fmla="*/ 0 h 642380"/>
              <a:gd name="connsiteX2" fmla="*/ 5909338 w 5909338"/>
              <a:gd name="connsiteY2" fmla="*/ 637185 h 642380"/>
              <a:gd name="connsiteX3" fmla="*/ 0 w 5909338"/>
              <a:gd name="connsiteY3" fmla="*/ 642380 h 642380"/>
              <a:gd name="connsiteX4" fmla="*/ 0 w 5909338"/>
              <a:gd name="connsiteY4" fmla="*/ 0 h 642380"/>
              <a:gd name="connsiteX0" fmla="*/ 0 w 5909338"/>
              <a:gd name="connsiteY0" fmla="*/ 0 h 642381"/>
              <a:gd name="connsiteX1" fmla="*/ 5909338 w 5909338"/>
              <a:gd name="connsiteY1" fmla="*/ 0 h 642381"/>
              <a:gd name="connsiteX2" fmla="*/ 5831406 w 5909338"/>
              <a:gd name="connsiteY2" fmla="*/ 642381 h 642381"/>
              <a:gd name="connsiteX3" fmla="*/ 0 w 5909338"/>
              <a:gd name="connsiteY3" fmla="*/ 642380 h 642381"/>
              <a:gd name="connsiteX4" fmla="*/ 0 w 5909338"/>
              <a:gd name="connsiteY4" fmla="*/ 0 h 642381"/>
              <a:gd name="connsiteX0" fmla="*/ 0 w 5909338"/>
              <a:gd name="connsiteY0" fmla="*/ 0 h 652772"/>
              <a:gd name="connsiteX1" fmla="*/ 5909338 w 5909338"/>
              <a:gd name="connsiteY1" fmla="*/ 0 h 652772"/>
              <a:gd name="connsiteX2" fmla="*/ 5826211 w 5909338"/>
              <a:gd name="connsiteY2" fmla="*/ 652772 h 652772"/>
              <a:gd name="connsiteX3" fmla="*/ 0 w 5909338"/>
              <a:gd name="connsiteY3" fmla="*/ 642380 h 652772"/>
              <a:gd name="connsiteX4" fmla="*/ 0 w 5909338"/>
              <a:gd name="connsiteY4" fmla="*/ 0 h 652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9338" h="652772">
                <a:moveTo>
                  <a:pt x="0" y="0"/>
                </a:moveTo>
                <a:lnTo>
                  <a:pt x="5909338" y="0"/>
                </a:lnTo>
                <a:lnTo>
                  <a:pt x="5826211" y="652772"/>
                </a:lnTo>
                <a:lnTo>
                  <a:pt x="0" y="642380"/>
                </a:lnTo>
                <a:lnTo>
                  <a:pt x="0" y="0"/>
                </a:lnTo>
                <a:close/>
              </a:path>
            </a:pathLst>
          </a:cu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" name="Rectangle 141">
            <a:extLst>
              <a:ext uri="{FF2B5EF4-FFF2-40B4-BE49-F238E27FC236}">
                <a16:creationId xmlns:a16="http://schemas.microsoft.com/office/drawing/2014/main" id="{5B6ECEE5-8B0A-BE49-88D6-380CCB5771D4}"/>
              </a:ext>
            </a:extLst>
          </p:cNvPr>
          <p:cNvSpPr/>
          <p:nvPr/>
        </p:nvSpPr>
        <p:spPr>
          <a:xfrm>
            <a:off x="2028632" y="6810216"/>
            <a:ext cx="5827821" cy="617391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Block Arc 142">
            <a:extLst>
              <a:ext uri="{FF2B5EF4-FFF2-40B4-BE49-F238E27FC236}">
                <a16:creationId xmlns:a16="http://schemas.microsoft.com/office/drawing/2014/main" id="{F9A4C65A-77AF-D444-B52E-87C937A7CC66}"/>
              </a:ext>
            </a:extLst>
          </p:cNvPr>
          <p:cNvSpPr/>
          <p:nvPr/>
        </p:nvSpPr>
        <p:spPr>
          <a:xfrm rot="16200000">
            <a:off x="728064" y="4935327"/>
            <a:ext cx="2824487" cy="2184400"/>
          </a:xfrm>
          <a:prstGeom prst="blockArc">
            <a:avLst>
              <a:gd name="adj1" fmla="val 10800000"/>
              <a:gd name="adj2" fmla="val 156513"/>
              <a:gd name="adj3" fmla="val 28217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14" name="Block Arc 213">
            <a:extLst>
              <a:ext uri="{FF2B5EF4-FFF2-40B4-BE49-F238E27FC236}">
                <a16:creationId xmlns:a16="http://schemas.microsoft.com/office/drawing/2014/main" id="{9BB00DD6-C4C4-7348-AD3E-28EAE4D8492B}"/>
              </a:ext>
            </a:extLst>
          </p:cNvPr>
          <p:cNvSpPr/>
          <p:nvPr/>
        </p:nvSpPr>
        <p:spPr>
          <a:xfrm rot="5400000" flipH="1">
            <a:off x="6435774" y="2764840"/>
            <a:ext cx="2847721" cy="2184400"/>
          </a:xfrm>
          <a:prstGeom prst="blockArc">
            <a:avLst>
              <a:gd name="adj1" fmla="val 10800000"/>
              <a:gd name="adj2" fmla="val 1572"/>
              <a:gd name="adj3" fmla="val 27649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15" name="Rectangle 214">
            <a:extLst>
              <a:ext uri="{FF2B5EF4-FFF2-40B4-BE49-F238E27FC236}">
                <a16:creationId xmlns:a16="http://schemas.microsoft.com/office/drawing/2014/main" id="{19CB39D4-AD12-0B45-8E85-C9D1845FD3AE}"/>
              </a:ext>
            </a:extLst>
          </p:cNvPr>
          <p:cNvSpPr/>
          <p:nvPr/>
        </p:nvSpPr>
        <p:spPr>
          <a:xfrm>
            <a:off x="2114181" y="4676732"/>
            <a:ext cx="5827819" cy="604171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8" name="Oval 217">
            <a:extLst>
              <a:ext uri="{FF2B5EF4-FFF2-40B4-BE49-F238E27FC236}">
                <a16:creationId xmlns:a16="http://schemas.microsoft.com/office/drawing/2014/main" id="{93022D3B-34E7-7A4B-A8E5-560DEA516668}"/>
              </a:ext>
            </a:extLst>
          </p:cNvPr>
          <p:cNvSpPr/>
          <p:nvPr/>
        </p:nvSpPr>
        <p:spPr>
          <a:xfrm>
            <a:off x="1231926" y="4415122"/>
            <a:ext cx="1214980" cy="1304869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9" name="Oval 218">
            <a:extLst>
              <a:ext uri="{FF2B5EF4-FFF2-40B4-BE49-F238E27FC236}">
                <a16:creationId xmlns:a16="http://schemas.microsoft.com/office/drawing/2014/main" id="{84983B9C-0FBB-A043-AF69-BE33CCD6172D}"/>
              </a:ext>
            </a:extLst>
          </p:cNvPr>
          <p:cNvSpPr/>
          <p:nvPr/>
        </p:nvSpPr>
        <p:spPr>
          <a:xfrm>
            <a:off x="1418880" y="4615906"/>
            <a:ext cx="841075" cy="90330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0" name="Oval 219">
            <a:extLst>
              <a:ext uri="{FF2B5EF4-FFF2-40B4-BE49-F238E27FC236}">
                <a16:creationId xmlns:a16="http://schemas.microsoft.com/office/drawing/2014/main" id="{73B2E537-2E94-164D-A891-794C913A475F}"/>
              </a:ext>
            </a:extLst>
          </p:cNvPr>
          <p:cNvSpPr/>
          <p:nvPr/>
        </p:nvSpPr>
        <p:spPr>
          <a:xfrm>
            <a:off x="7304747" y="6523407"/>
            <a:ext cx="1214980" cy="1304869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1" name="Oval 220">
            <a:extLst>
              <a:ext uri="{FF2B5EF4-FFF2-40B4-BE49-F238E27FC236}">
                <a16:creationId xmlns:a16="http://schemas.microsoft.com/office/drawing/2014/main" id="{7F00163B-8BDB-AF44-A463-AD1ACB8794F0}"/>
              </a:ext>
            </a:extLst>
          </p:cNvPr>
          <p:cNvSpPr/>
          <p:nvPr/>
        </p:nvSpPr>
        <p:spPr>
          <a:xfrm>
            <a:off x="7492126" y="6701627"/>
            <a:ext cx="841075" cy="90330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4" name="Oval 223">
            <a:extLst>
              <a:ext uri="{FF2B5EF4-FFF2-40B4-BE49-F238E27FC236}">
                <a16:creationId xmlns:a16="http://schemas.microsoft.com/office/drawing/2014/main" id="{ACF0C630-75E2-F848-B9E5-7E5905E2C993}"/>
              </a:ext>
            </a:extLst>
          </p:cNvPr>
          <p:cNvSpPr/>
          <p:nvPr/>
        </p:nvSpPr>
        <p:spPr>
          <a:xfrm>
            <a:off x="1704468" y="10895638"/>
            <a:ext cx="1214980" cy="1304869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5" name="Oval 224">
            <a:extLst>
              <a:ext uri="{FF2B5EF4-FFF2-40B4-BE49-F238E27FC236}">
                <a16:creationId xmlns:a16="http://schemas.microsoft.com/office/drawing/2014/main" id="{37258FC4-E633-1F40-B961-0AFD7DEF4AD4}"/>
              </a:ext>
            </a:extLst>
          </p:cNvPr>
          <p:cNvSpPr/>
          <p:nvPr/>
        </p:nvSpPr>
        <p:spPr>
          <a:xfrm>
            <a:off x="1914709" y="11084451"/>
            <a:ext cx="841075" cy="90330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6" name="Oval 225">
            <a:extLst>
              <a:ext uri="{FF2B5EF4-FFF2-40B4-BE49-F238E27FC236}">
                <a16:creationId xmlns:a16="http://schemas.microsoft.com/office/drawing/2014/main" id="{A716D0B4-6237-2645-A384-C1B927AF0552}"/>
              </a:ext>
            </a:extLst>
          </p:cNvPr>
          <p:cNvSpPr/>
          <p:nvPr/>
        </p:nvSpPr>
        <p:spPr>
          <a:xfrm>
            <a:off x="7861484" y="11848939"/>
            <a:ext cx="1214980" cy="1304869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7" name="Oval 226">
            <a:extLst>
              <a:ext uri="{FF2B5EF4-FFF2-40B4-BE49-F238E27FC236}">
                <a16:creationId xmlns:a16="http://schemas.microsoft.com/office/drawing/2014/main" id="{7112001F-C49E-A041-A930-D9070852FCB6}"/>
              </a:ext>
            </a:extLst>
          </p:cNvPr>
          <p:cNvSpPr/>
          <p:nvPr/>
        </p:nvSpPr>
        <p:spPr>
          <a:xfrm>
            <a:off x="8023368" y="12039684"/>
            <a:ext cx="841075" cy="90330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8" name="Oval 227">
            <a:extLst>
              <a:ext uri="{FF2B5EF4-FFF2-40B4-BE49-F238E27FC236}">
                <a16:creationId xmlns:a16="http://schemas.microsoft.com/office/drawing/2014/main" id="{AB96207F-9876-7A4C-8CB8-0378596E3D43}"/>
              </a:ext>
            </a:extLst>
          </p:cNvPr>
          <p:cNvSpPr/>
          <p:nvPr/>
        </p:nvSpPr>
        <p:spPr>
          <a:xfrm>
            <a:off x="3199354" y="15451266"/>
            <a:ext cx="1214980" cy="1304869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9" name="Oval 228">
            <a:extLst>
              <a:ext uri="{FF2B5EF4-FFF2-40B4-BE49-F238E27FC236}">
                <a16:creationId xmlns:a16="http://schemas.microsoft.com/office/drawing/2014/main" id="{78D87C2B-4ED1-1C4B-B314-D95374A7846D}"/>
              </a:ext>
            </a:extLst>
          </p:cNvPr>
          <p:cNvSpPr/>
          <p:nvPr/>
        </p:nvSpPr>
        <p:spPr>
          <a:xfrm>
            <a:off x="3385497" y="15668434"/>
            <a:ext cx="841075" cy="90330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6B5CF508-9F97-7344-A588-8737134FC758}"/>
              </a:ext>
            </a:extLst>
          </p:cNvPr>
          <p:cNvSpPr/>
          <p:nvPr/>
        </p:nvSpPr>
        <p:spPr>
          <a:xfrm>
            <a:off x="1785122" y="2459522"/>
            <a:ext cx="6023138" cy="629361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E3AE9E14-E10F-B948-9B98-448B424F5230}"/>
              </a:ext>
            </a:extLst>
          </p:cNvPr>
          <p:cNvSpPr/>
          <p:nvPr/>
        </p:nvSpPr>
        <p:spPr>
          <a:xfrm>
            <a:off x="7612682" y="2287656"/>
            <a:ext cx="1214980" cy="1304869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7" name="Oval 216">
            <a:extLst>
              <a:ext uri="{FF2B5EF4-FFF2-40B4-BE49-F238E27FC236}">
                <a16:creationId xmlns:a16="http://schemas.microsoft.com/office/drawing/2014/main" id="{4223162F-40D5-754F-8102-37C01098A339}"/>
              </a:ext>
            </a:extLst>
          </p:cNvPr>
          <p:cNvSpPr/>
          <p:nvPr/>
        </p:nvSpPr>
        <p:spPr>
          <a:xfrm>
            <a:off x="7799636" y="2488441"/>
            <a:ext cx="841075" cy="90330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riangle 45">
            <a:extLst>
              <a:ext uri="{FF2B5EF4-FFF2-40B4-BE49-F238E27FC236}">
                <a16:creationId xmlns:a16="http://schemas.microsoft.com/office/drawing/2014/main" id="{B85D31BE-9BE0-3341-86C3-0BFD563EAA1B}"/>
              </a:ext>
            </a:extLst>
          </p:cNvPr>
          <p:cNvSpPr/>
          <p:nvPr/>
        </p:nvSpPr>
        <p:spPr>
          <a:xfrm rot="16200000">
            <a:off x="992866" y="2404929"/>
            <a:ext cx="938427" cy="735967"/>
          </a:xfrm>
          <a:prstGeom prst="triangle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38000">
                <a:schemeClr val="accent1">
                  <a:lumMod val="45000"/>
                  <a:lumOff val="55000"/>
                </a:schemeClr>
              </a:gs>
              <a:gs pos="39000">
                <a:schemeClr val="accent1">
                  <a:lumMod val="45000"/>
                  <a:lumOff val="55000"/>
                </a:schemeClr>
              </a:gs>
              <a:gs pos="84000">
                <a:srgbClr val="00206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Triangle 47">
            <a:extLst>
              <a:ext uri="{FF2B5EF4-FFF2-40B4-BE49-F238E27FC236}">
                <a16:creationId xmlns:a16="http://schemas.microsoft.com/office/drawing/2014/main" id="{B201E9A5-DE62-6846-B785-23CB32968E1A}"/>
              </a:ext>
            </a:extLst>
          </p:cNvPr>
          <p:cNvSpPr/>
          <p:nvPr/>
        </p:nvSpPr>
        <p:spPr>
          <a:xfrm>
            <a:off x="2909560" y="1393692"/>
            <a:ext cx="731521" cy="642998"/>
          </a:xfrm>
          <a:prstGeom prst="triangle">
            <a:avLst/>
          </a:prstGeom>
          <a:gradFill flip="none" rotWithShape="1">
            <a:gsLst>
              <a:gs pos="1000">
                <a:schemeClr val="accent1">
                  <a:lumMod val="5000"/>
                  <a:lumOff val="95000"/>
                </a:schemeClr>
              </a:gs>
              <a:gs pos="47000">
                <a:schemeClr val="accent1">
                  <a:lumMod val="45000"/>
                  <a:lumOff val="55000"/>
                </a:schemeClr>
              </a:gs>
              <a:gs pos="46000">
                <a:schemeClr val="accent1">
                  <a:lumMod val="45000"/>
                  <a:lumOff val="55000"/>
                </a:schemeClr>
              </a:gs>
              <a:gs pos="84000">
                <a:srgbClr val="002060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6CC80915-8218-2D48-9376-49B5BC160739}"/>
              </a:ext>
            </a:extLst>
          </p:cNvPr>
          <p:cNvSpPr/>
          <p:nvPr/>
        </p:nvSpPr>
        <p:spPr>
          <a:xfrm rot="16200000">
            <a:off x="2752824" y="2310290"/>
            <a:ext cx="1057175" cy="4906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2BE9DFE9-D2AE-C14C-AB63-41C6DF192559}"/>
              </a:ext>
            </a:extLst>
          </p:cNvPr>
          <p:cNvSpPr txBox="1"/>
          <p:nvPr/>
        </p:nvSpPr>
        <p:spPr>
          <a:xfrm>
            <a:off x="3357710" y="15730317"/>
            <a:ext cx="8410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YEAR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B87A07DE-C984-5043-ABB4-D3D967D43357}"/>
              </a:ext>
            </a:extLst>
          </p:cNvPr>
          <p:cNvSpPr txBox="1"/>
          <p:nvPr/>
        </p:nvSpPr>
        <p:spPr>
          <a:xfrm>
            <a:off x="3386816" y="15771659"/>
            <a:ext cx="841074" cy="8271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/>
              <a:t>7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E2392CED-199C-044B-8C83-9528D182044C}"/>
              </a:ext>
            </a:extLst>
          </p:cNvPr>
          <p:cNvSpPr txBox="1"/>
          <p:nvPr/>
        </p:nvSpPr>
        <p:spPr>
          <a:xfrm>
            <a:off x="8005138" y="12036705"/>
            <a:ext cx="8410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YEAR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0EC6A36B-BE5D-9742-9412-BEDB5350E9B4}"/>
              </a:ext>
            </a:extLst>
          </p:cNvPr>
          <p:cNvSpPr txBox="1"/>
          <p:nvPr/>
        </p:nvSpPr>
        <p:spPr>
          <a:xfrm>
            <a:off x="8037375" y="12154530"/>
            <a:ext cx="841074" cy="8271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/>
              <a:t>8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F42C74E4-6C67-AB42-B00E-14010A9DAB4A}"/>
              </a:ext>
            </a:extLst>
          </p:cNvPr>
          <p:cNvSpPr txBox="1"/>
          <p:nvPr/>
        </p:nvSpPr>
        <p:spPr>
          <a:xfrm>
            <a:off x="1904135" y="11077779"/>
            <a:ext cx="8410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YEAR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A8E84878-B999-3E45-A62E-A5D9A1ABF6E1}"/>
              </a:ext>
            </a:extLst>
          </p:cNvPr>
          <p:cNvSpPr txBox="1"/>
          <p:nvPr/>
        </p:nvSpPr>
        <p:spPr>
          <a:xfrm>
            <a:off x="1947758" y="11148920"/>
            <a:ext cx="841074" cy="8271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/>
              <a:t>9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560EBA4B-8AEC-D046-B76B-ED0FD5A6C7DD}"/>
              </a:ext>
            </a:extLst>
          </p:cNvPr>
          <p:cNvSpPr txBox="1"/>
          <p:nvPr/>
        </p:nvSpPr>
        <p:spPr>
          <a:xfrm>
            <a:off x="7487457" y="6749494"/>
            <a:ext cx="8410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YEAR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6219AB6F-CC39-9542-9CB4-66613FD228E7}"/>
              </a:ext>
            </a:extLst>
          </p:cNvPr>
          <p:cNvSpPr txBox="1"/>
          <p:nvPr/>
        </p:nvSpPr>
        <p:spPr>
          <a:xfrm>
            <a:off x="7487457" y="6787994"/>
            <a:ext cx="841074" cy="8271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/>
              <a:t>11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36F20039-ABEA-BE47-B3A0-6B1A5F7867BE}"/>
              </a:ext>
            </a:extLst>
          </p:cNvPr>
          <p:cNvSpPr txBox="1"/>
          <p:nvPr/>
        </p:nvSpPr>
        <p:spPr>
          <a:xfrm>
            <a:off x="1400454" y="4619306"/>
            <a:ext cx="8410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YEAR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95ED9127-A30D-104E-8EB4-510CC7FB4FC3}"/>
              </a:ext>
            </a:extLst>
          </p:cNvPr>
          <p:cNvSpPr txBox="1"/>
          <p:nvPr/>
        </p:nvSpPr>
        <p:spPr>
          <a:xfrm>
            <a:off x="1406642" y="4656154"/>
            <a:ext cx="841074" cy="8271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/>
              <a:t>12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C872D16A-BBC9-2E43-BEA6-EDAFD0B01410}"/>
              </a:ext>
            </a:extLst>
          </p:cNvPr>
          <p:cNvSpPr txBox="1"/>
          <p:nvPr/>
        </p:nvSpPr>
        <p:spPr>
          <a:xfrm>
            <a:off x="7790117" y="2504083"/>
            <a:ext cx="8410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YEAR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3EF93840-4D42-2E4E-BB42-2F6115088283}"/>
              </a:ext>
            </a:extLst>
          </p:cNvPr>
          <p:cNvSpPr txBox="1"/>
          <p:nvPr/>
        </p:nvSpPr>
        <p:spPr>
          <a:xfrm>
            <a:off x="7796306" y="2540931"/>
            <a:ext cx="841074" cy="8271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/>
              <a:t>13</a:t>
            </a:r>
          </a:p>
        </p:txBody>
      </p:sp>
      <p:sp>
        <p:nvSpPr>
          <p:cNvPr id="222" name="Oval 221">
            <a:extLst>
              <a:ext uri="{FF2B5EF4-FFF2-40B4-BE49-F238E27FC236}">
                <a16:creationId xmlns:a16="http://schemas.microsoft.com/office/drawing/2014/main" id="{80735897-8BBA-DB41-B061-A9B018CCEA5B}"/>
              </a:ext>
            </a:extLst>
          </p:cNvPr>
          <p:cNvSpPr/>
          <p:nvPr/>
        </p:nvSpPr>
        <p:spPr>
          <a:xfrm>
            <a:off x="4498648" y="8648195"/>
            <a:ext cx="1214980" cy="1304869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3" name="Oval 222">
            <a:extLst>
              <a:ext uri="{FF2B5EF4-FFF2-40B4-BE49-F238E27FC236}">
                <a16:creationId xmlns:a16="http://schemas.microsoft.com/office/drawing/2014/main" id="{B86E97AE-F6AD-3941-9977-D85456F283F2}"/>
              </a:ext>
            </a:extLst>
          </p:cNvPr>
          <p:cNvSpPr/>
          <p:nvPr/>
        </p:nvSpPr>
        <p:spPr>
          <a:xfrm>
            <a:off x="4672001" y="8814115"/>
            <a:ext cx="841075" cy="90330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397388CA-480C-FF4C-8413-3D86DF3CDAEA}"/>
              </a:ext>
            </a:extLst>
          </p:cNvPr>
          <p:cNvSpPr txBox="1"/>
          <p:nvPr/>
        </p:nvSpPr>
        <p:spPr>
          <a:xfrm>
            <a:off x="4666896" y="8828708"/>
            <a:ext cx="8410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YEAR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8418B80D-A453-EC4A-95CC-6785F89B09BA}"/>
              </a:ext>
            </a:extLst>
          </p:cNvPr>
          <p:cNvSpPr txBox="1"/>
          <p:nvPr/>
        </p:nvSpPr>
        <p:spPr>
          <a:xfrm>
            <a:off x="4662738" y="8852172"/>
            <a:ext cx="841074" cy="8271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/>
              <a:t>10</a:t>
            </a:r>
          </a:p>
        </p:txBody>
      </p:sp>
      <p:sp>
        <p:nvSpPr>
          <p:cNvPr id="230" name="Oval 229">
            <a:extLst>
              <a:ext uri="{FF2B5EF4-FFF2-40B4-BE49-F238E27FC236}">
                <a16:creationId xmlns:a16="http://schemas.microsoft.com/office/drawing/2014/main" id="{67D857C8-6DBF-1441-BED6-4FF1EB531C36}"/>
              </a:ext>
            </a:extLst>
          </p:cNvPr>
          <p:cNvSpPr/>
          <p:nvPr/>
        </p:nvSpPr>
        <p:spPr>
          <a:xfrm>
            <a:off x="6693014" y="15140502"/>
            <a:ext cx="1214980" cy="1304869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1" name="Oval 230">
            <a:extLst>
              <a:ext uri="{FF2B5EF4-FFF2-40B4-BE49-F238E27FC236}">
                <a16:creationId xmlns:a16="http://schemas.microsoft.com/office/drawing/2014/main" id="{FA468CC4-DA3D-D04C-A0F3-908B66B1ED58}"/>
              </a:ext>
            </a:extLst>
          </p:cNvPr>
          <p:cNvSpPr/>
          <p:nvPr/>
        </p:nvSpPr>
        <p:spPr>
          <a:xfrm>
            <a:off x="6881460" y="15328204"/>
            <a:ext cx="841075" cy="90330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CA47D14-6621-B142-8EB1-01BD03E6B204}"/>
              </a:ext>
            </a:extLst>
          </p:cNvPr>
          <p:cNvSpPr txBox="1"/>
          <p:nvPr/>
        </p:nvSpPr>
        <p:spPr>
          <a:xfrm>
            <a:off x="6881270" y="15595726"/>
            <a:ext cx="841074" cy="457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PRIMARY </a:t>
            </a:r>
          </a:p>
          <a:p>
            <a:pPr algn="ctr"/>
            <a:r>
              <a:rPr lang="en-US" sz="1200" b="1" dirty="0"/>
              <a:t>SCHOOL</a:t>
            </a:r>
          </a:p>
        </p:txBody>
      </p:sp>
      <p:sp>
        <p:nvSpPr>
          <p:cNvPr id="71" name="Triangle 70">
            <a:extLst>
              <a:ext uri="{FF2B5EF4-FFF2-40B4-BE49-F238E27FC236}">
                <a16:creationId xmlns:a16="http://schemas.microsoft.com/office/drawing/2014/main" id="{06B7D164-1858-4541-8C3A-54F75AAFB537}"/>
              </a:ext>
            </a:extLst>
          </p:cNvPr>
          <p:cNvSpPr/>
          <p:nvPr/>
        </p:nvSpPr>
        <p:spPr>
          <a:xfrm>
            <a:off x="1966688" y="1416689"/>
            <a:ext cx="731521" cy="642998"/>
          </a:xfrm>
          <a:prstGeom prst="triangl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47000">
                <a:schemeClr val="accent1">
                  <a:lumMod val="45000"/>
                  <a:lumOff val="55000"/>
                </a:schemeClr>
              </a:gs>
              <a:gs pos="46000">
                <a:schemeClr val="accent1">
                  <a:lumMod val="45000"/>
                  <a:lumOff val="55000"/>
                </a:schemeClr>
              </a:gs>
              <a:gs pos="84000">
                <a:srgbClr val="002060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79D66A49-1463-9D47-A58E-F5C50C17B380}"/>
              </a:ext>
            </a:extLst>
          </p:cNvPr>
          <p:cNvSpPr/>
          <p:nvPr/>
        </p:nvSpPr>
        <p:spPr>
          <a:xfrm rot="16200000">
            <a:off x="1900923" y="2232155"/>
            <a:ext cx="883544" cy="519239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3E54B25-5C94-0E45-BECB-69A7417FF25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31954" y="15287442"/>
            <a:ext cx="1128281" cy="1128281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B8A1726-BF9D-A24C-9FBF-5604C5D9EE7E}"/>
              </a:ext>
            </a:extLst>
          </p:cNvPr>
          <p:cNvCxnSpPr>
            <a:cxnSpLocks/>
          </p:cNvCxnSpPr>
          <p:nvPr/>
        </p:nvCxnSpPr>
        <p:spPr>
          <a:xfrm flipV="1">
            <a:off x="8182417" y="15116692"/>
            <a:ext cx="0" cy="747474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DA387A55-7789-A34F-867D-72AA9CFF66F4}"/>
              </a:ext>
            </a:extLst>
          </p:cNvPr>
          <p:cNvSpPr txBox="1"/>
          <p:nvPr/>
        </p:nvSpPr>
        <p:spPr>
          <a:xfrm>
            <a:off x="8246105" y="15049130"/>
            <a:ext cx="9421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Develop a lifelong love of learning </a:t>
            </a:r>
          </a:p>
        </p:txBody>
      </p: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432DE9D9-B0B5-F742-8942-7B37AAB3C019}"/>
              </a:ext>
            </a:extLst>
          </p:cNvPr>
          <p:cNvCxnSpPr>
            <a:cxnSpLocks/>
          </p:cNvCxnSpPr>
          <p:nvPr/>
        </p:nvCxnSpPr>
        <p:spPr>
          <a:xfrm flipV="1">
            <a:off x="6058864" y="15864166"/>
            <a:ext cx="0" cy="820668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TextBox 95">
            <a:extLst>
              <a:ext uri="{FF2B5EF4-FFF2-40B4-BE49-F238E27FC236}">
                <a16:creationId xmlns:a16="http://schemas.microsoft.com/office/drawing/2014/main" id="{6BBB8CAD-5283-2946-B457-0E1BA324806B}"/>
              </a:ext>
            </a:extLst>
          </p:cNvPr>
          <p:cNvSpPr txBox="1"/>
          <p:nvPr/>
        </p:nvSpPr>
        <p:spPr>
          <a:xfrm>
            <a:off x="6062976" y="16207521"/>
            <a:ext cx="9421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Build a solid foundation in education</a:t>
            </a:r>
          </a:p>
        </p:txBody>
      </p: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ED5654B3-6730-9743-8B5B-BB63078882F5}"/>
              </a:ext>
            </a:extLst>
          </p:cNvPr>
          <p:cNvCxnSpPr>
            <a:cxnSpLocks/>
          </p:cNvCxnSpPr>
          <p:nvPr/>
        </p:nvCxnSpPr>
        <p:spPr>
          <a:xfrm flipH="1">
            <a:off x="5553467" y="15249445"/>
            <a:ext cx="4221" cy="614743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TextBox 104">
            <a:extLst>
              <a:ext uri="{FF2B5EF4-FFF2-40B4-BE49-F238E27FC236}">
                <a16:creationId xmlns:a16="http://schemas.microsoft.com/office/drawing/2014/main" id="{1A9F72DB-801B-1540-9027-8E9B8D266CA4}"/>
              </a:ext>
            </a:extLst>
          </p:cNvPr>
          <p:cNvSpPr txBox="1"/>
          <p:nvPr/>
        </p:nvSpPr>
        <p:spPr>
          <a:xfrm>
            <a:off x="5995253" y="14866672"/>
            <a:ext cx="9421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Sit SATS in </a:t>
            </a:r>
          </a:p>
          <a:p>
            <a:r>
              <a:rPr lang="en-US" sz="800" dirty="0"/>
              <a:t>Y6</a:t>
            </a:r>
          </a:p>
        </p:txBody>
      </p:sp>
      <p:pic>
        <p:nvPicPr>
          <p:cNvPr id="109" name="Picture 108">
            <a:extLst>
              <a:ext uri="{FF2B5EF4-FFF2-40B4-BE49-F238E27FC236}">
                <a16:creationId xmlns:a16="http://schemas.microsoft.com/office/drawing/2014/main" id="{39A0642F-E705-134C-8BFA-DE45A7F6A79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747104" y="17278117"/>
            <a:ext cx="291955" cy="291955"/>
          </a:xfrm>
          <a:prstGeom prst="rect">
            <a:avLst/>
          </a:prstGeom>
        </p:spPr>
      </p:pic>
      <p:pic>
        <p:nvPicPr>
          <p:cNvPr id="110" name="Picture 109">
            <a:extLst>
              <a:ext uri="{FF2B5EF4-FFF2-40B4-BE49-F238E27FC236}">
                <a16:creationId xmlns:a16="http://schemas.microsoft.com/office/drawing/2014/main" id="{1DD0E14D-65B4-CF4B-81DE-9A501DA24D4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0148" y="17284567"/>
            <a:ext cx="291955" cy="291955"/>
          </a:xfrm>
          <a:prstGeom prst="rect">
            <a:avLst/>
          </a:prstGeom>
        </p:spPr>
      </p:pic>
      <p:cxnSp>
        <p:nvCxnSpPr>
          <p:cNvPr id="117" name="Straight Connector 116">
            <a:extLst>
              <a:ext uri="{FF2B5EF4-FFF2-40B4-BE49-F238E27FC236}">
                <a16:creationId xmlns:a16="http://schemas.microsoft.com/office/drawing/2014/main" id="{DDCFADFF-18E9-314C-BA93-B0E2EAA0B395}"/>
              </a:ext>
            </a:extLst>
          </p:cNvPr>
          <p:cNvCxnSpPr>
            <a:cxnSpLocks/>
          </p:cNvCxnSpPr>
          <p:nvPr/>
        </p:nvCxnSpPr>
        <p:spPr>
          <a:xfrm flipV="1">
            <a:off x="4819249" y="16082559"/>
            <a:ext cx="6084" cy="758032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8" name="TextBox 117">
            <a:extLst>
              <a:ext uri="{FF2B5EF4-FFF2-40B4-BE49-F238E27FC236}">
                <a16:creationId xmlns:a16="http://schemas.microsoft.com/office/drawing/2014/main" id="{798D0D35-29AB-1847-B78E-66D8D2E8F393}"/>
              </a:ext>
            </a:extLst>
          </p:cNvPr>
          <p:cNvSpPr txBox="1"/>
          <p:nvPr/>
        </p:nvSpPr>
        <p:spPr>
          <a:xfrm>
            <a:off x="4873837" y="16159958"/>
            <a:ext cx="1200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Christleton</a:t>
            </a:r>
          </a:p>
          <a:p>
            <a:r>
              <a:rPr lang="en-US" sz="800" dirty="0"/>
              <a:t>Transition</a:t>
            </a:r>
          </a:p>
          <a:p>
            <a:r>
              <a:rPr lang="en-US" sz="800" dirty="0"/>
              <a:t>Programme.</a:t>
            </a:r>
          </a:p>
          <a:p>
            <a:r>
              <a:rPr lang="en-US" sz="800" dirty="0"/>
              <a:t>Visit the school, complete a geography lesson and meet your form tutor.</a:t>
            </a:r>
          </a:p>
        </p:txBody>
      </p:sp>
      <p:pic>
        <p:nvPicPr>
          <p:cNvPr id="86" name="Picture 85">
            <a:extLst>
              <a:ext uri="{FF2B5EF4-FFF2-40B4-BE49-F238E27FC236}">
                <a16:creationId xmlns:a16="http://schemas.microsoft.com/office/drawing/2014/main" id="{E2C681CE-4F5E-FE42-BDC2-CE2B81D6D5D1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24406" r="530" b="32512"/>
          <a:stretch/>
        </p:blipFill>
        <p:spPr>
          <a:xfrm>
            <a:off x="2074426" y="15046433"/>
            <a:ext cx="1428811" cy="482694"/>
          </a:xfrm>
          <a:prstGeom prst="rect">
            <a:avLst/>
          </a:prstGeom>
        </p:spPr>
      </p:pic>
      <p:cxnSp>
        <p:nvCxnSpPr>
          <p:cNvPr id="119" name="Straight Connector 118">
            <a:extLst>
              <a:ext uri="{FF2B5EF4-FFF2-40B4-BE49-F238E27FC236}">
                <a16:creationId xmlns:a16="http://schemas.microsoft.com/office/drawing/2014/main" id="{79CABD94-8106-F04E-93C4-2DBA3B817C6C}"/>
              </a:ext>
            </a:extLst>
          </p:cNvPr>
          <p:cNvCxnSpPr>
            <a:cxnSpLocks/>
          </p:cNvCxnSpPr>
          <p:nvPr/>
        </p:nvCxnSpPr>
        <p:spPr>
          <a:xfrm>
            <a:off x="4740601" y="15133337"/>
            <a:ext cx="0" cy="714183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0" name="TextBox 119">
            <a:extLst>
              <a:ext uri="{FF2B5EF4-FFF2-40B4-BE49-F238E27FC236}">
                <a16:creationId xmlns:a16="http://schemas.microsoft.com/office/drawing/2014/main" id="{307DEB2C-260D-0340-9B54-6F5AE6E5CAF0}"/>
              </a:ext>
            </a:extLst>
          </p:cNvPr>
          <p:cNvSpPr txBox="1"/>
          <p:nvPr/>
        </p:nvSpPr>
        <p:spPr>
          <a:xfrm>
            <a:off x="3834245" y="15055779"/>
            <a:ext cx="928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FF0000"/>
                </a:solidFill>
              </a:rPr>
              <a:t>Complete ‘The Arrival’ transition activity</a:t>
            </a:r>
          </a:p>
        </p:txBody>
      </p:sp>
      <p:cxnSp>
        <p:nvCxnSpPr>
          <p:cNvPr id="137" name="Straight Connector 136">
            <a:extLst>
              <a:ext uri="{FF2B5EF4-FFF2-40B4-BE49-F238E27FC236}">
                <a16:creationId xmlns:a16="http://schemas.microsoft.com/office/drawing/2014/main" id="{2EDB2F53-5336-AE41-B80B-AA261FB05226}"/>
              </a:ext>
            </a:extLst>
          </p:cNvPr>
          <p:cNvCxnSpPr>
            <a:cxnSpLocks/>
          </p:cNvCxnSpPr>
          <p:nvPr/>
        </p:nvCxnSpPr>
        <p:spPr>
          <a:xfrm>
            <a:off x="1397236" y="16082559"/>
            <a:ext cx="516737" cy="0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9" name="TextBox 138">
            <a:extLst>
              <a:ext uri="{FF2B5EF4-FFF2-40B4-BE49-F238E27FC236}">
                <a16:creationId xmlns:a16="http://schemas.microsoft.com/office/drawing/2014/main" id="{EB0D9571-AB33-1347-88DC-1D57DDB8FB12}"/>
              </a:ext>
            </a:extLst>
          </p:cNvPr>
          <p:cNvSpPr txBox="1"/>
          <p:nvPr/>
        </p:nvSpPr>
        <p:spPr>
          <a:xfrm>
            <a:off x="570740" y="16207520"/>
            <a:ext cx="10568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Start learning journey backpacking around the world</a:t>
            </a:r>
          </a:p>
        </p:txBody>
      </p:sp>
      <p:cxnSp>
        <p:nvCxnSpPr>
          <p:cNvPr id="147" name="Straight Connector 146">
            <a:extLst>
              <a:ext uri="{FF2B5EF4-FFF2-40B4-BE49-F238E27FC236}">
                <a16:creationId xmlns:a16="http://schemas.microsoft.com/office/drawing/2014/main" id="{12ABD505-175E-A541-AEFE-152268C0ADBA}"/>
              </a:ext>
            </a:extLst>
          </p:cNvPr>
          <p:cNvCxnSpPr>
            <a:cxnSpLocks/>
          </p:cNvCxnSpPr>
          <p:nvPr/>
        </p:nvCxnSpPr>
        <p:spPr>
          <a:xfrm flipH="1" flipV="1">
            <a:off x="1486474" y="14401687"/>
            <a:ext cx="620429" cy="77494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8" name="TextBox 147">
            <a:extLst>
              <a:ext uri="{FF2B5EF4-FFF2-40B4-BE49-F238E27FC236}">
                <a16:creationId xmlns:a16="http://schemas.microsoft.com/office/drawing/2014/main" id="{1C808248-160E-3F45-9CA0-98B565E09F9D}"/>
              </a:ext>
            </a:extLst>
          </p:cNvPr>
          <p:cNvSpPr txBox="1"/>
          <p:nvPr/>
        </p:nvSpPr>
        <p:spPr>
          <a:xfrm>
            <a:off x="1951422" y="14562677"/>
            <a:ext cx="10568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Develop range of  map skills required throughout learning journey</a:t>
            </a:r>
          </a:p>
        </p:txBody>
      </p:sp>
      <p:sp>
        <p:nvSpPr>
          <p:cNvPr id="151" name="TextBox 150">
            <a:extLst>
              <a:ext uri="{FF2B5EF4-FFF2-40B4-BE49-F238E27FC236}">
                <a16:creationId xmlns:a16="http://schemas.microsoft.com/office/drawing/2014/main" id="{95D443E4-7D54-4042-82C3-31B5488FA719}"/>
              </a:ext>
            </a:extLst>
          </p:cNvPr>
          <p:cNvSpPr txBox="1"/>
          <p:nvPr/>
        </p:nvSpPr>
        <p:spPr>
          <a:xfrm>
            <a:off x="873024" y="13219315"/>
            <a:ext cx="9421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Revisit @the Arrival transition skills</a:t>
            </a:r>
          </a:p>
        </p:txBody>
      </p:sp>
      <p:cxnSp>
        <p:nvCxnSpPr>
          <p:cNvPr id="152" name="Straight Connector 151">
            <a:extLst>
              <a:ext uri="{FF2B5EF4-FFF2-40B4-BE49-F238E27FC236}">
                <a16:creationId xmlns:a16="http://schemas.microsoft.com/office/drawing/2014/main" id="{CB1F136E-DC0D-8041-B672-ED702DE044A1}"/>
              </a:ext>
            </a:extLst>
          </p:cNvPr>
          <p:cNvCxnSpPr>
            <a:cxnSpLocks/>
          </p:cNvCxnSpPr>
          <p:nvPr/>
        </p:nvCxnSpPr>
        <p:spPr>
          <a:xfrm>
            <a:off x="594210" y="14335144"/>
            <a:ext cx="557628" cy="372101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Straight Connector 157">
            <a:extLst>
              <a:ext uri="{FF2B5EF4-FFF2-40B4-BE49-F238E27FC236}">
                <a16:creationId xmlns:a16="http://schemas.microsoft.com/office/drawing/2014/main" id="{86EB846A-C08D-8E44-A8A5-1C8D76F96038}"/>
              </a:ext>
            </a:extLst>
          </p:cNvPr>
          <p:cNvCxnSpPr>
            <a:cxnSpLocks/>
          </p:cNvCxnSpPr>
          <p:nvPr/>
        </p:nvCxnSpPr>
        <p:spPr>
          <a:xfrm>
            <a:off x="1854353" y="12864040"/>
            <a:ext cx="0" cy="736259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0" name="TextBox 159">
            <a:extLst>
              <a:ext uri="{FF2B5EF4-FFF2-40B4-BE49-F238E27FC236}">
                <a16:creationId xmlns:a16="http://schemas.microsoft.com/office/drawing/2014/main" id="{59865158-3AFA-2248-A2BF-94AF4BDA5263}"/>
              </a:ext>
            </a:extLst>
          </p:cNvPr>
          <p:cNvSpPr txBox="1"/>
          <p:nvPr/>
        </p:nvSpPr>
        <p:spPr>
          <a:xfrm>
            <a:off x="1116807" y="12505883"/>
            <a:ext cx="12055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FFC000"/>
                </a:solidFill>
              </a:rPr>
              <a:t>Discover world rivers; use map skills </a:t>
            </a:r>
            <a:r>
              <a:rPr lang="en-US" sz="800" dirty="0"/>
              <a:t>such as relief to identify long profile</a:t>
            </a:r>
          </a:p>
        </p:txBody>
      </p:sp>
      <p:cxnSp>
        <p:nvCxnSpPr>
          <p:cNvPr id="167" name="Straight Connector 166">
            <a:extLst>
              <a:ext uri="{FF2B5EF4-FFF2-40B4-BE49-F238E27FC236}">
                <a16:creationId xmlns:a16="http://schemas.microsoft.com/office/drawing/2014/main" id="{D689A2AC-1669-BF4A-B36A-FB12C0E9EC15}"/>
              </a:ext>
            </a:extLst>
          </p:cNvPr>
          <p:cNvCxnSpPr>
            <a:cxnSpLocks/>
          </p:cNvCxnSpPr>
          <p:nvPr/>
        </p:nvCxnSpPr>
        <p:spPr>
          <a:xfrm flipV="1">
            <a:off x="7272521" y="13644357"/>
            <a:ext cx="7259" cy="702689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8" name="TextBox 167">
            <a:extLst>
              <a:ext uri="{FF2B5EF4-FFF2-40B4-BE49-F238E27FC236}">
                <a16:creationId xmlns:a16="http://schemas.microsoft.com/office/drawing/2014/main" id="{BD041964-E82A-5B43-8169-DDD67467349D}"/>
              </a:ext>
            </a:extLst>
          </p:cNvPr>
          <p:cNvSpPr txBox="1"/>
          <p:nvPr/>
        </p:nvSpPr>
        <p:spPr>
          <a:xfrm>
            <a:off x="7322827" y="14145974"/>
            <a:ext cx="9972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FF0000"/>
                </a:solidFill>
              </a:rPr>
              <a:t>Become voice of change </a:t>
            </a:r>
            <a:r>
              <a:rPr lang="en-US" sz="800" dirty="0"/>
              <a:t>– </a:t>
            </a:r>
            <a:r>
              <a:rPr lang="en-US" sz="800" dirty="0">
                <a:solidFill>
                  <a:srgbClr val="7030A0"/>
                </a:solidFill>
              </a:rPr>
              <a:t>trying to solve the plastic crisis in our oceans</a:t>
            </a:r>
          </a:p>
        </p:txBody>
      </p: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473AE042-4C1C-0540-90DF-805167FB44C6}"/>
              </a:ext>
            </a:extLst>
          </p:cNvPr>
          <p:cNvCxnSpPr>
            <a:cxnSpLocks/>
          </p:cNvCxnSpPr>
          <p:nvPr/>
        </p:nvCxnSpPr>
        <p:spPr>
          <a:xfrm flipV="1">
            <a:off x="8114895" y="15953893"/>
            <a:ext cx="0" cy="801211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4" name="TextBox 123">
            <a:extLst>
              <a:ext uri="{FF2B5EF4-FFF2-40B4-BE49-F238E27FC236}">
                <a16:creationId xmlns:a16="http://schemas.microsoft.com/office/drawing/2014/main" id="{C4A79582-07C9-724E-B8B3-9661E7D84670}"/>
              </a:ext>
            </a:extLst>
          </p:cNvPr>
          <p:cNvSpPr txBox="1"/>
          <p:nvPr/>
        </p:nvSpPr>
        <p:spPr>
          <a:xfrm>
            <a:off x="8141223" y="16266825"/>
            <a:ext cx="7956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Meet our SLT and Pastoral leads through primary visits</a:t>
            </a:r>
          </a:p>
        </p:txBody>
      </p:sp>
      <p:cxnSp>
        <p:nvCxnSpPr>
          <p:cNvPr id="125" name="Straight Connector 124">
            <a:extLst>
              <a:ext uri="{FF2B5EF4-FFF2-40B4-BE49-F238E27FC236}">
                <a16:creationId xmlns:a16="http://schemas.microsoft.com/office/drawing/2014/main" id="{F00234DB-30A0-A14D-B827-8C2DCE0238B9}"/>
              </a:ext>
            </a:extLst>
          </p:cNvPr>
          <p:cNvCxnSpPr>
            <a:cxnSpLocks/>
          </p:cNvCxnSpPr>
          <p:nvPr/>
        </p:nvCxnSpPr>
        <p:spPr>
          <a:xfrm>
            <a:off x="3107031" y="12760174"/>
            <a:ext cx="0" cy="718011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7" name="TextBox 126">
            <a:extLst>
              <a:ext uri="{FF2B5EF4-FFF2-40B4-BE49-F238E27FC236}">
                <a16:creationId xmlns:a16="http://schemas.microsoft.com/office/drawing/2014/main" id="{37B165B7-AACB-3A4C-A89C-5FD028A89864}"/>
              </a:ext>
            </a:extLst>
          </p:cNvPr>
          <p:cNvSpPr txBox="1"/>
          <p:nvPr/>
        </p:nvSpPr>
        <p:spPr>
          <a:xfrm>
            <a:off x="3215131" y="12519820"/>
            <a:ext cx="9421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Create first country case study examining India –Physical and Human Geography </a:t>
            </a:r>
          </a:p>
        </p:txBody>
      </p: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E64338C0-E09F-E84D-91F2-CB8BB2D36010}"/>
              </a:ext>
            </a:extLst>
          </p:cNvPr>
          <p:cNvCxnSpPr>
            <a:cxnSpLocks/>
          </p:cNvCxnSpPr>
          <p:nvPr/>
        </p:nvCxnSpPr>
        <p:spPr>
          <a:xfrm>
            <a:off x="4429681" y="12702314"/>
            <a:ext cx="0" cy="621396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9" name="TextBox 128">
            <a:extLst>
              <a:ext uri="{FF2B5EF4-FFF2-40B4-BE49-F238E27FC236}">
                <a16:creationId xmlns:a16="http://schemas.microsoft.com/office/drawing/2014/main" id="{F4A3E031-B76D-D04F-8233-8F8B5D2D3BA2}"/>
              </a:ext>
            </a:extLst>
          </p:cNvPr>
          <p:cNvSpPr txBox="1"/>
          <p:nvPr/>
        </p:nvSpPr>
        <p:spPr>
          <a:xfrm>
            <a:off x="4460188" y="12461843"/>
            <a:ext cx="100503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Develop graphical skills; </a:t>
            </a:r>
            <a:r>
              <a:rPr lang="en-US" sz="800" dirty="0"/>
              <a:t>choropleth maps and Population pyramids – foundation for later learning </a:t>
            </a:r>
          </a:p>
        </p:txBody>
      </p:sp>
      <p:cxnSp>
        <p:nvCxnSpPr>
          <p:cNvPr id="131" name="Straight Connector 130">
            <a:extLst>
              <a:ext uri="{FF2B5EF4-FFF2-40B4-BE49-F238E27FC236}">
                <a16:creationId xmlns:a16="http://schemas.microsoft.com/office/drawing/2014/main" id="{C3FA2F8C-BD2B-EA46-8D5D-0F3383BE1ABC}"/>
              </a:ext>
            </a:extLst>
          </p:cNvPr>
          <p:cNvCxnSpPr>
            <a:cxnSpLocks/>
          </p:cNvCxnSpPr>
          <p:nvPr/>
        </p:nvCxnSpPr>
        <p:spPr>
          <a:xfrm flipV="1">
            <a:off x="2988605" y="13745768"/>
            <a:ext cx="0" cy="655919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4" name="TextBox 133">
            <a:extLst>
              <a:ext uri="{FF2B5EF4-FFF2-40B4-BE49-F238E27FC236}">
                <a16:creationId xmlns:a16="http://schemas.microsoft.com/office/drawing/2014/main" id="{95F62214-CCB5-8B42-AF36-CB2A533A5535}"/>
              </a:ext>
            </a:extLst>
          </p:cNvPr>
          <p:cNvSpPr txBox="1"/>
          <p:nvPr/>
        </p:nvSpPr>
        <p:spPr>
          <a:xfrm>
            <a:off x="2970556" y="13980668"/>
            <a:ext cx="13072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7030A0"/>
                </a:solidFill>
              </a:rPr>
              <a:t>Experience formal assessment and learn how to revise</a:t>
            </a:r>
          </a:p>
          <a:p>
            <a:r>
              <a:rPr lang="en-US" sz="800" dirty="0"/>
              <a:t>:Complete an end of unit exam to test all river and map skills learning </a:t>
            </a:r>
          </a:p>
        </p:txBody>
      </p:sp>
      <p:cxnSp>
        <p:nvCxnSpPr>
          <p:cNvPr id="149" name="Straight Connector 148">
            <a:extLst>
              <a:ext uri="{FF2B5EF4-FFF2-40B4-BE49-F238E27FC236}">
                <a16:creationId xmlns:a16="http://schemas.microsoft.com/office/drawing/2014/main" id="{859B72ED-06B5-D04F-8934-D12A027925F0}"/>
              </a:ext>
            </a:extLst>
          </p:cNvPr>
          <p:cNvCxnSpPr>
            <a:cxnSpLocks/>
          </p:cNvCxnSpPr>
          <p:nvPr/>
        </p:nvCxnSpPr>
        <p:spPr>
          <a:xfrm flipV="1">
            <a:off x="4270809" y="13691798"/>
            <a:ext cx="0" cy="577740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0" name="TextBox 149">
            <a:extLst>
              <a:ext uri="{FF2B5EF4-FFF2-40B4-BE49-F238E27FC236}">
                <a16:creationId xmlns:a16="http://schemas.microsoft.com/office/drawing/2014/main" id="{88CF6B9A-D161-D94B-838C-8556FFF74B3D}"/>
              </a:ext>
            </a:extLst>
          </p:cNvPr>
          <p:cNvSpPr txBox="1"/>
          <p:nvPr/>
        </p:nvSpPr>
        <p:spPr>
          <a:xfrm>
            <a:off x="4204075" y="14071142"/>
            <a:ext cx="8715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Use </a:t>
            </a:r>
            <a:r>
              <a:rPr lang="en-US" sz="800" dirty="0">
                <a:solidFill>
                  <a:srgbClr val="FFC000"/>
                </a:solidFill>
              </a:rPr>
              <a:t>map skills </a:t>
            </a:r>
            <a:r>
              <a:rPr lang="en-US" sz="800" dirty="0"/>
              <a:t>established in previous topic to locate both P and H features of India</a:t>
            </a:r>
          </a:p>
        </p:txBody>
      </p:sp>
      <p:cxnSp>
        <p:nvCxnSpPr>
          <p:cNvPr id="154" name="Straight Connector 153">
            <a:extLst>
              <a:ext uri="{FF2B5EF4-FFF2-40B4-BE49-F238E27FC236}">
                <a16:creationId xmlns:a16="http://schemas.microsoft.com/office/drawing/2014/main" id="{ADEA7341-227F-C94C-8590-9A4C26562B61}"/>
              </a:ext>
            </a:extLst>
          </p:cNvPr>
          <p:cNvCxnSpPr>
            <a:cxnSpLocks/>
          </p:cNvCxnSpPr>
          <p:nvPr/>
        </p:nvCxnSpPr>
        <p:spPr>
          <a:xfrm>
            <a:off x="5591593" y="12864040"/>
            <a:ext cx="0" cy="736259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5" name="TextBox 154">
            <a:extLst>
              <a:ext uri="{FF2B5EF4-FFF2-40B4-BE49-F238E27FC236}">
                <a16:creationId xmlns:a16="http://schemas.microsoft.com/office/drawing/2014/main" id="{C3FBA4C5-95DD-0C43-BA58-DF81A5E4F225}"/>
              </a:ext>
            </a:extLst>
          </p:cNvPr>
          <p:cNvSpPr txBox="1"/>
          <p:nvPr/>
        </p:nvSpPr>
        <p:spPr>
          <a:xfrm>
            <a:off x="5134371" y="14028774"/>
            <a:ext cx="1005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0070C0"/>
                </a:solidFill>
              </a:rPr>
              <a:t>DME skills </a:t>
            </a:r>
            <a:r>
              <a:rPr lang="en-US" sz="800" dirty="0"/>
              <a:t>introduced in relation to development in India </a:t>
            </a:r>
          </a:p>
        </p:txBody>
      </p:sp>
      <p:cxnSp>
        <p:nvCxnSpPr>
          <p:cNvPr id="159" name="Straight Connector 158">
            <a:extLst>
              <a:ext uri="{FF2B5EF4-FFF2-40B4-BE49-F238E27FC236}">
                <a16:creationId xmlns:a16="http://schemas.microsoft.com/office/drawing/2014/main" id="{E8AAB0BF-36A9-804A-8EA6-26A41D71410B}"/>
              </a:ext>
            </a:extLst>
          </p:cNvPr>
          <p:cNvCxnSpPr>
            <a:cxnSpLocks/>
          </p:cNvCxnSpPr>
          <p:nvPr/>
        </p:nvCxnSpPr>
        <p:spPr>
          <a:xfrm flipV="1">
            <a:off x="5143747" y="13715706"/>
            <a:ext cx="0" cy="619438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1" name="TextBox 160">
            <a:extLst>
              <a:ext uri="{FF2B5EF4-FFF2-40B4-BE49-F238E27FC236}">
                <a16:creationId xmlns:a16="http://schemas.microsoft.com/office/drawing/2014/main" id="{76BC9A8D-CA16-6F43-A732-D2CEA3AF9B47}"/>
              </a:ext>
            </a:extLst>
          </p:cNvPr>
          <p:cNvSpPr txBox="1"/>
          <p:nvPr/>
        </p:nvSpPr>
        <p:spPr>
          <a:xfrm>
            <a:off x="5580482" y="12665434"/>
            <a:ext cx="12384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Physical topic –Oceans –use our </a:t>
            </a:r>
            <a:r>
              <a:rPr lang="en-US" sz="800" dirty="0">
                <a:solidFill>
                  <a:srgbClr val="F8B308"/>
                </a:solidFill>
              </a:rPr>
              <a:t>map skills </a:t>
            </a:r>
            <a:r>
              <a:rPr lang="en-US" sz="800" dirty="0"/>
              <a:t>to locate our oceans and understand global importance</a:t>
            </a:r>
          </a:p>
        </p:txBody>
      </p:sp>
      <p:cxnSp>
        <p:nvCxnSpPr>
          <p:cNvPr id="162" name="Straight Connector 161">
            <a:extLst>
              <a:ext uri="{FF2B5EF4-FFF2-40B4-BE49-F238E27FC236}">
                <a16:creationId xmlns:a16="http://schemas.microsoft.com/office/drawing/2014/main" id="{C78E72D1-A4E0-D94A-AD26-756C6F30DB76}"/>
              </a:ext>
            </a:extLst>
          </p:cNvPr>
          <p:cNvCxnSpPr>
            <a:cxnSpLocks/>
          </p:cNvCxnSpPr>
          <p:nvPr/>
        </p:nvCxnSpPr>
        <p:spPr>
          <a:xfrm flipH="1" flipV="1">
            <a:off x="7885563" y="13871270"/>
            <a:ext cx="649036" cy="4614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3" name="TextBox 162">
            <a:extLst>
              <a:ext uri="{FF2B5EF4-FFF2-40B4-BE49-F238E27FC236}">
                <a16:creationId xmlns:a16="http://schemas.microsoft.com/office/drawing/2014/main" id="{8D7D4A98-D1CC-4C4F-B86C-013B0415E4A7}"/>
              </a:ext>
            </a:extLst>
          </p:cNvPr>
          <p:cNvSpPr txBox="1"/>
          <p:nvPr/>
        </p:nvSpPr>
        <p:spPr>
          <a:xfrm>
            <a:off x="8661380" y="13451807"/>
            <a:ext cx="7382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Revisit  formal assessment and learn how to revise</a:t>
            </a:r>
          </a:p>
        </p:txBody>
      </p:sp>
      <p:cxnSp>
        <p:nvCxnSpPr>
          <p:cNvPr id="164" name="Straight Connector 163">
            <a:extLst>
              <a:ext uri="{FF2B5EF4-FFF2-40B4-BE49-F238E27FC236}">
                <a16:creationId xmlns:a16="http://schemas.microsoft.com/office/drawing/2014/main" id="{43477E16-76BB-2647-B285-CEDE093FB07B}"/>
              </a:ext>
            </a:extLst>
          </p:cNvPr>
          <p:cNvCxnSpPr>
            <a:cxnSpLocks/>
          </p:cNvCxnSpPr>
          <p:nvPr/>
        </p:nvCxnSpPr>
        <p:spPr>
          <a:xfrm flipV="1">
            <a:off x="6355240" y="13703065"/>
            <a:ext cx="0" cy="632079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5" name="TextBox 164">
            <a:extLst>
              <a:ext uri="{FF2B5EF4-FFF2-40B4-BE49-F238E27FC236}">
                <a16:creationId xmlns:a16="http://schemas.microsoft.com/office/drawing/2014/main" id="{BFCDA041-876A-244A-98A8-68E42FCF899C}"/>
              </a:ext>
            </a:extLst>
          </p:cNvPr>
          <p:cNvSpPr txBox="1"/>
          <p:nvPr/>
        </p:nvSpPr>
        <p:spPr>
          <a:xfrm>
            <a:off x="6385665" y="14015228"/>
            <a:ext cx="8104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FF0000"/>
                </a:solidFill>
              </a:rPr>
              <a:t>Develop presentation skills </a:t>
            </a:r>
            <a:r>
              <a:rPr lang="en-US" sz="800" dirty="0"/>
              <a:t>with investigations into creatures from the deep</a:t>
            </a:r>
          </a:p>
        </p:txBody>
      </p:sp>
      <p:cxnSp>
        <p:nvCxnSpPr>
          <p:cNvPr id="170" name="Straight Connector 169">
            <a:extLst>
              <a:ext uri="{FF2B5EF4-FFF2-40B4-BE49-F238E27FC236}">
                <a16:creationId xmlns:a16="http://schemas.microsoft.com/office/drawing/2014/main" id="{2E73E8B4-E8A0-9A42-BB18-27E367A6C8CF}"/>
              </a:ext>
            </a:extLst>
          </p:cNvPr>
          <p:cNvCxnSpPr>
            <a:cxnSpLocks/>
          </p:cNvCxnSpPr>
          <p:nvPr/>
        </p:nvCxnSpPr>
        <p:spPr>
          <a:xfrm flipH="1">
            <a:off x="8770682" y="10762955"/>
            <a:ext cx="793" cy="989814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2" name="TextBox 171">
            <a:extLst>
              <a:ext uri="{FF2B5EF4-FFF2-40B4-BE49-F238E27FC236}">
                <a16:creationId xmlns:a16="http://schemas.microsoft.com/office/drawing/2014/main" id="{EDFBB7A1-41B9-2E4D-BB28-B6FB8F5229AD}"/>
              </a:ext>
            </a:extLst>
          </p:cNvPr>
          <p:cNvSpPr txBox="1"/>
          <p:nvPr/>
        </p:nvSpPr>
        <p:spPr>
          <a:xfrm>
            <a:off x="8846212" y="10975244"/>
            <a:ext cx="7367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Use range of </a:t>
            </a:r>
            <a:r>
              <a:rPr lang="en-US" sz="800" dirty="0">
                <a:solidFill>
                  <a:srgbClr val="FE5E00"/>
                </a:solidFill>
              </a:rPr>
              <a:t>map skills </a:t>
            </a:r>
            <a:r>
              <a:rPr lang="en-US" sz="800" dirty="0"/>
              <a:t>to identify the UK weather</a:t>
            </a:r>
          </a:p>
        </p:txBody>
      </p:sp>
      <p:cxnSp>
        <p:nvCxnSpPr>
          <p:cNvPr id="179" name="Straight Connector 178">
            <a:extLst>
              <a:ext uri="{FF2B5EF4-FFF2-40B4-BE49-F238E27FC236}">
                <a16:creationId xmlns:a16="http://schemas.microsoft.com/office/drawing/2014/main" id="{CF157C3E-6226-E94D-8DFD-72E316B587CE}"/>
              </a:ext>
            </a:extLst>
          </p:cNvPr>
          <p:cNvCxnSpPr>
            <a:cxnSpLocks/>
          </p:cNvCxnSpPr>
          <p:nvPr/>
        </p:nvCxnSpPr>
        <p:spPr>
          <a:xfrm>
            <a:off x="7874265" y="10758808"/>
            <a:ext cx="0" cy="390112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1" name="TextBox 180">
            <a:extLst>
              <a:ext uri="{FF2B5EF4-FFF2-40B4-BE49-F238E27FC236}">
                <a16:creationId xmlns:a16="http://schemas.microsoft.com/office/drawing/2014/main" id="{E30A7BB6-7BB3-0840-B6E0-3B7DEE120CD5}"/>
              </a:ext>
            </a:extLst>
          </p:cNvPr>
          <p:cNvSpPr txBox="1"/>
          <p:nvPr/>
        </p:nvSpPr>
        <p:spPr>
          <a:xfrm>
            <a:off x="7525575" y="10313375"/>
            <a:ext cx="12773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Make connections to sustainable world in year 7 to learn Climate change</a:t>
            </a:r>
          </a:p>
        </p:txBody>
      </p:sp>
      <p:cxnSp>
        <p:nvCxnSpPr>
          <p:cNvPr id="189" name="Straight Connector 188">
            <a:extLst>
              <a:ext uri="{FF2B5EF4-FFF2-40B4-BE49-F238E27FC236}">
                <a16:creationId xmlns:a16="http://schemas.microsoft.com/office/drawing/2014/main" id="{00C2B25B-A904-7041-98FC-DA72AEDAA265}"/>
              </a:ext>
            </a:extLst>
          </p:cNvPr>
          <p:cNvCxnSpPr>
            <a:cxnSpLocks/>
          </p:cNvCxnSpPr>
          <p:nvPr/>
        </p:nvCxnSpPr>
        <p:spPr>
          <a:xfrm>
            <a:off x="6508218" y="10704290"/>
            <a:ext cx="0" cy="828993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0" name="TextBox 189">
            <a:extLst>
              <a:ext uri="{FF2B5EF4-FFF2-40B4-BE49-F238E27FC236}">
                <a16:creationId xmlns:a16="http://schemas.microsoft.com/office/drawing/2014/main" id="{A7EC5F2E-AD14-214A-8A3C-8928222884C5}"/>
              </a:ext>
            </a:extLst>
          </p:cNvPr>
          <p:cNvSpPr txBox="1"/>
          <p:nvPr/>
        </p:nvSpPr>
        <p:spPr>
          <a:xfrm>
            <a:off x="6466304" y="10473458"/>
            <a:ext cx="10490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0070C0"/>
                </a:solidFill>
              </a:rPr>
              <a:t>DME skills </a:t>
            </a:r>
            <a:r>
              <a:rPr lang="en-US" sz="800" dirty="0"/>
              <a:t>used to evaluate evidence for climate change </a:t>
            </a:r>
          </a:p>
        </p:txBody>
      </p:sp>
      <p:cxnSp>
        <p:nvCxnSpPr>
          <p:cNvPr id="193" name="Straight Connector 192">
            <a:extLst>
              <a:ext uri="{FF2B5EF4-FFF2-40B4-BE49-F238E27FC236}">
                <a16:creationId xmlns:a16="http://schemas.microsoft.com/office/drawing/2014/main" id="{80EDB21F-49F2-8A48-A076-3C80C1768E5C}"/>
              </a:ext>
            </a:extLst>
          </p:cNvPr>
          <p:cNvCxnSpPr>
            <a:cxnSpLocks/>
          </p:cNvCxnSpPr>
          <p:nvPr/>
        </p:nvCxnSpPr>
        <p:spPr>
          <a:xfrm flipV="1">
            <a:off x="7317744" y="11435207"/>
            <a:ext cx="0" cy="350818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4" name="TextBox 193">
            <a:extLst>
              <a:ext uri="{FF2B5EF4-FFF2-40B4-BE49-F238E27FC236}">
                <a16:creationId xmlns:a16="http://schemas.microsoft.com/office/drawing/2014/main" id="{F74F6976-AC01-9E47-A6A2-E3BA75810F25}"/>
              </a:ext>
            </a:extLst>
          </p:cNvPr>
          <p:cNvSpPr txBox="1"/>
          <p:nvPr/>
        </p:nvSpPr>
        <p:spPr>
          <a:xfrm>
            <a:off x="6588327" y="11767122"/>
            <a:ext cx="11318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00B050"/>
                </a:solidFill>
              </a:rPr>
              <a:t>Undertake Fieldwork </a:t>
            </a:r>
            <a:r>
              <a:rPr lang="en-US" sz="800" dirty="0"/>
              <a:t>and complete a full write up </a:t>
            </a:r>
            <a:r>
              <a:rPr lang="en-US" sz="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using graph </a:t>
            </a:r>
            <a:r>
              <a:rPr lang="en-US" sz="800" dirty="0"/>
              <a:t>skills  </a:t>
            </a:r>
            <a:r>
              <a:rPr lang="en-US" sz="800" dirty="0">
                <a:solidFill>
                  <a:srgbClr val="FFC000"/>
                </a:solidFill>
              </a:rPr>
              <a:t>and map skills</a:t>
            </a:r>
          </a:p>
        </p:txBody>
      </p:sp>
      <p:cxnSp>
        <p:nvCxnSpPr>
          <p:cNvPr id="202" name="Straight Connector 201">
            <a:extLst>
              <a:ext uri="{FF2B5EF4-FFF2-40B4-BE49-F238E27FC236}">
                <a16:creationId xmlns:a16="http://schemas.microsoft.com/office/drawing/2014/main" id="{37F25081-DC98-7742-9CDD-B05C66E90535}"/>
              </a:ext>
            </a:extLst>
          </p:cNvPr>
          <p:cNvCxnSpPr>
            <a:cxnSpLocks/>
          </p:cNvCxnSpPr>
          <p:nvPr/>
        </p:nvCxnSpPr>
        <p:spPr>
          <a:xfrm flipV="1">
            <a:off x="6012689" y="11298500"/>
            <a:ext cx="0" cy="514927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3" name="TextBox 202">
            <a:extLst>
              <a:ext uri="{FF2B5EF4-FFF2-40B4-BE49-F238E27FC236}">
                <a16:creationId xmlns:a16="http://schemas.microsoft.com/office/drawing/2014/main" id="{63ED1275-9D5C-B64F-99A8-47475CF3C87F}"/>
              </a:ext>
            </a:extLst>
          </p:cNvPr>
          <p:cNvSpPr txBox="1"/>
          <p:nvPr/>
        </p:nvSpPr>
        <p:spPr>
          <a:xfrm>
            <a:off x="5171562" y="11802069"/>
            <a:ext cx="14097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Revisit  formal assessment and look at  how to revise.  DIRT used to reflect and self improve </a:t>
            </a:r>
          </a:p>
        </p:txBody>
      </p:sp>
      <p:cxnSp>
        <p:nvCxnSpPr>
          <p:cNvPr id="206" name="Straight Connector 205">
            <a:extLst>
              <a:ext uri="{FF2B5EF4-FFF2-40B4-BE49-F238E27FC236}">
                <a16:creationId xmlns:a16="http://schemas.microsoft.com/office/drawing/2014/main" id="{22C34EC9-0363-624B-91C8-BC3109AEE089}"/>
              </a:ext>
            </a:extLst>
          </p:cNvPr>
          <p:cNvCxnSpPr>
            <a:cxnSpLocks/>
          </p:cNvCxnSpPr>
          <p:nvPr/>
        </p:nvCxnSpPr>
        <p:spPr>
          <a:xfrm>
            <a:off x="4272466" y="11040355"/>
            <a:ext cx="23821" cy="556403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7" name="TextBox 206">
            <a:extLst>
              <a:ext uri="{FF2B5EF4-FFF2-40B4-BE49-F238E27FC236}">
                <a16:creationId xmlns:a16="http://schemas.microsoft.com/office/drawing/2014/main" id="{25E82B73-4862-6D43-A30B-4BB7ADF42776}"/>
              </a:ext>
            </a:extLst>
          </p:cNvPr>
          <p:cNvSpPr txBox="1"/>
          <p:nvPr/>
        </p:nvSpPr>
        <p:spPr>
          <a:xfrm>
            <a:off x="3215494" y="10572472"/>
            <a:ext cx="99772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800" dirty="0"/>
          </a:p>
        </p:txBody>
      </p:sp>
      <p:cxnSp>
        <p:nvCxnSpPr>
          <p:cNvPr id="208" name="Straight Connector 207">
            <a:extLst>
              <a:ext uri="{FF2B5EF4-FFF2-40B4-BE49-F238E27FC236}">
                <a16:creationId xmlns:a16="http://schemas.microsoft.com/office/drawing/2014/main" id="{AD024AB5-14AB-D94C-9065-AAF737D1206C}"/>
              </a:ext>
            </a:extLst>
          </p:cNvPr>
          <p:cNvCxnSpPr>
            <a:cxnSpLocks/>
          </p:cNvCxnSpPr>
          <p:nvPr/>
        </p:nvCxnSpPr>
        <p:spPr>
          <a:xfrm flipV="1">
            <a:off x="4819249" y="11507314"/>
            <a:ext cx="0" cy="350818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9" name="TextBox 208">
            <a:extLst>
              <a:ext uri="{FF2B5EF4-FFF2-40B4-BE49-F238E27FC236}">
                <a16:creationId xmlns:a16="http://schemas.microsoft.com/office/drawing/2014/main" id="{DA94E3A7-DB2D-0E4F-AC59-2DAE479CFAB8}"/>
              </a:ext>
            </a:extLst>
          </p:cNvPr>
          <p:cNvSpPr txBox="1"/>
          <p:nvPr/>
        </p:nvSpPr>
        <p:spPr>
          <a:xfrm>
            <a:off x="4321173" y="11844956"/>
            <a:ext cx="11318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Revisit data presentation maps , </a:t>
            </a:r>
            <a:r>
              <a:rPr lang="en-US" sz="800" dirty="0">
                <a:solidFill>
                  <a:srgbClr val="0070C0"/>
                </a:solidFill>
              </a:rPr>
              <a:t>DME skills </a:t>
            </a:r>
            <a:r>
              <a:rPr lang="en-US" sz="800" dirty="0"/>
              <a:t>and PEEL paragraphs </a:t>
            </a:r>
          </a:p>
        </p:txBody>
      </p:sp>
      <p:cxnSp>
        <p:nvCxnSpPr>
          <p:cNvPr id="210" name="Straight Connector 209">
            <a:extLst>
              <a:ext uri="{FF2B5EF4-FFF2-40B4-BE49-F238E27FC236}">
                <a16:creationId xmlns:a16="http://schemas.microsoft.com/office/drawing/2014/main" id="{3C680FB8-DCEB-BE4B-A3E1-0C5BBF879919}"/>
              </a:ext>
            </a:extLst>
          </p:cNvPr>
          <p:cNvCxnSpPr>
            <a:cxnSpLocks/>
          </p:cNvCxnSpPr>
          <p:nvPr/>
        </p:nvCxnSpPr>
        <p:spPr>
          <a:xfrm>
            <a:off x="5555577" y="10979283"/>
            <a:ext cx="0" cy="339274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2" name="TextBox 211">
            <a:extLst>
              <a:ext uri="{FF2B5EF4-FFF2-40B4-BE49-F238E27FC236}">
                <a16:creationId xmlns:a16="http://schemas.microsoft.com/office/drawing/2014/main" id="{950C0D89-EEB2-744C-8F78-77CE951B8BF9}"/>
              </a:ext>
            </a:extLst>
          </p:cNvPr>
          <p:cNvSpPr txBox="1"/>
          <p:nvPr/>
        </p:nvSpPr>
        <p:spPr>
          <a:xfrm>
            <a:off x="4952688" y="10313610"/>
            <a:ext cx="15274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Establish an understanding of global Development, with Africa as a development focus – grounding for GCSE learning and understanding of global issues </a:t>
            </a:r>
          </a:p>
        </p:txBody>
      </p:sp>
      <p:sp>
        <p:nvSpPr>
          <p:cNvPr id="232" name="TextBox 231">
            <a:extLst>
              <a:ext uri="{FF2B5EF4-FFF2-40B4-BE49-F238E27FC236}">
                <a16:creationId xmlns:a16="http://schemas.microsoft.com/office/drawing/2014/main" id="{6902B996-50DE-9943-8802-2D6DE1E76D8C}"/>
              </a:ext>
            </a:extLst>
          </p:cNvPr>
          <p:cNvSpPr txBox="1"/>
          <p:nvPr/>
        </p:nvSpPr>
        <p:spPr>
          <a:xfrm>
            <a:off x="3686003" y="10501627"/>
            <a:ext cx="10695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Physical Topic – Ice Worlds –</a:t>
            </a:r>
            <a:r>
              <a:rPr lang="en-US" sz="800" dirty="0">
                <a:solidFill>
                  <a:srgbClr val="00B050"/>
                </a:solidFill>
              </a:rPr>
              <a:t>Fieldwork to Glacial Valley and tourism investigation </a:t>
            </a:r>
          </a:p>
        </p:txBody>
      </p:sp>
      <p:cxnSp>
        <p:nvCxnSpPr>
          <p:cNvPr id="234" name="Straight Connector 233">
            <a:extLst>
              <a:ext uri="{FF2B5EF4-FFF2-40B4-BE49-F238E27FC236}">
                <a16:creationId xmlns:a16="http://schemas.microsoft.com/office/drawing/2014/main" id="{C01852B1-E08D-2243-A474-5E7835DAB027}"/>
              </a:ext>
            </a:extLst>
          </p:cNvPr>
          <p:cNvCxnSpPr>
            <a:cxnSpLocks/>
          </p:cNvCxnSpPr>
          <p:nvPr/>
        </p:nvCxnSpPr>
        <p:spPr>
          <a:xfrm>
            <a:off x="3199354" y="11077779"/>
            <a:ext cx="3992" cy="357428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6" name="Straight Connector 235">
            <a:extLst>
              <a:ext uri="{FF2B5EF4-FFF2-40B4-BE49-F238E27FC236}">
                <a16:creationId xmlns:a16="http://schemas.microsoft.com/office/drawing/2014/main" id="{AB65D886-ADBA-FC4B-9739-0F6ED4A9D67A}"/>
              </a:ext>
            </a:extLst>
          </p:cNvPr>
          <p:cNvCxnSpPr>
            <a:cxnSpLocks/>
          </p:cNvCxnSpPr>
          <p:nvPr/>
        </p:nvCxnSpPr>
        <p:spPr>
          <a:xfrm flipV="1">
            <a:off x="3613534" y="11610616"/>
            <a:ext cx="0" cy="350818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2" name="Straight Connector 241">
            <a:extLst>
              <a:ext uri="{FF2B5EF4-FFF2-40B4-BE49-F238E27FC236}">
                <a16:creationId xmlns:a16="http://schemas.microsoft.com/office/drawing/2014/main" id="{9E865DA3-DE36-E64D-B463-8964711B884D}"/>
              </a:ext>
            </a:extLst>
          </p:cNvPr>
          <p:cNvCxnSpPr>
            <a:cxnSpLocks/>
          </p:cNvCxnSpPr>
          <p:nvPr/>
        </p:nvCxnSpPr>
        <p:spPr>
          <a:xfrm>
            <a:off x="1103446" y="11682723"/>
            <a:ext cx="464513" cy="0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7" name="Straight Connector 176">
            <a:extLst>
              <a:ext uri="{FF2B5EF4-FFF2-40B4-BE49-F238E27FC236}">
                <a16:creationId xmlns:a16="http://schemas.microsoft.com/office/drawing/2014/main" id="{2E2CCA24-81E9-D442-B021-72DAECEE6CBB}"/>
              </a:ext>
            </a:extLst>
          </p:cNvPr>
          <p:cNvCxnSpPr>
            <a:cxnSpLocks/>
          </p:cNvCxnSpPr>
          <p:nvPr/>
        </p:nvCxnSpPr>
        <p:spPr>
          <a:xfrm>
            <a:off x="842087" y="11106194"/>
            <a:ext cx="423099" cy="0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8" name="TextBox 177">
            <a:extLst>
              <a:ext uri="{FF2B5EF4-FFF2-40B4-BE49-F238E27FC236}">
                <a16:creationId xmlns:a16="http://schemas.microsoft.com/office/drawing/2014/main" id="{3875540D-5716-B741-AB2C-9365831F5D2E}"/>
              </a:ext>
            </a:extLst>
          </p:cNvPr>
          <p:cNvSpPr txBox="1"/>
          <p:nvPr/>
        </p:nvSpPr>
        <p:spPr>
          <a:xfrm>
            <a:off x="427312" y="11656446"/>
            <a:ext cx="8263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Revisit whole country case study skills – China Focus</a:t>
            </a:r>
          </a:p>
        </p:txBody>
      </p:sp>
      <p:cxnSp>
        <p:nvCxnSpPr>
          <p:cNvPr id="182" name="Straight Connector 181">
            <a:extLst>
              <a:ext uri="{FF2B5EF4-FFF2-40B4-BE49-F238E27FC236}">
                <a16:creationId xmlns:a16="http://schemas.microsoft.com/office/drawing/2014/main" id="{6494438B-D8AB-FB47-8562-63B4470550F6}"/>
              </a:ext>
            </a:extLst>
          </p:cNvPr>
          <p:cNvCxnSpPr>
            <a:cxnSpLocks/>
          </p:cNvCxnSpPr>
          <p:nvPr/>
        </p:nvCxnSpPr>
        <p:spPr>
          <a:xfrm>
            <a:off x="730148" y="10388693"/>
            <a:ext cx="598208" cy="93536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6" name="Straight Connector 185">
            <a:extLst>
              <a:ext uri="{FF2B5EF4-FFF2-40B4-BE49-F238E27FC236}">
                <a16:creationId xmlns:a16="http://schemas.microsoft.com/office/drawing/2014/main" id="{4014782C-4C57-2749-B186-F07B6C952DA1}"/>
              </a:ext>
            </a:extLst>
          </p:cNvPr>
          <p:cNvCxnSpPr>
            <a:cxnSpLocks/>
          </p:cNvCxnSpPr>
          <p:nvPr/>
        </p:nvCxnSpPr>
        <p:spPr>
          <a:xfrm>
            <a:off x="4341390" y="8926490"/>
            <a:ext cx="0" cy="339274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2" name="Straight Connector 191">
            <a:extLst>
              <a:ext uri="{FF2B5EF4-FFF2-40B4-BE49-F238E27FC236}">
                <a16:creationId xmlns:a16="http://schemas.microsoft.com/office/drawing/2014/main" id="{76FE9973-F084-214D-8B07-121D8EEEA02E}"/>
              </a:ext>
            </a:extLst>
          </p:cNvPr>
          <p:cNvCxnSpPr>
            <a:cxnSpLocks/>
          </p:cNvCxnSpPr>
          <p:nvPr/>
        </p:nvCxnSpPr>
        <p:spPr>
          <a:xfrm flipH="1">
            <a:off x="1397236" y="10079345"/>
            <a:ext cx="404882" cy="179531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5" name="TextBox 194">
            <a:extLst>
              <a:ext uri="{FF2B5EF4-FFF2-40B4-BE49-F238E27FC236}">
                <a16:creationId xmlns:a16="http://schemas.microsoft.com/office/drawing/2014/main" id="{0CE17081-0482-1C44-A676-5D527919B406}"/>
              </a:ext>
            </a:extLst>
          </p:cNvPr>
          <p:cNvSpPr txBox="1"/>
          <p:nvPr/>
        </p:nvSpPr>
        <p:spPr>
          <a:xfrm>
            <a:off x="1763517" y="9683246"/>
            <a:ext cx="8101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PEEL paragraph and exam answer planning skills</a:t>
            </a:r>
          </a:p>
        </p:txBody>
      </p:sp>
      <p:cxnSp>
        <p:nvCxnSpPr>
          <p:cNvPr id="196" name="Straight Connector 195">
            <a:extLst>
              <a:ext uri="{FF2B5EF4-FFF2-40B4-BE49-F238E27FC236}">
                <a16:creationId xmlns:a16="http://schemas.microsoft.com/office/drawing/2014/main" id="{206BE152-910A-2843-A2AB-7EEE1AB8E0D0}"/>
              </a:ext>
            </a:extLst>
          </p:cNvPr>
          <p:cNvCxnSpPr>
            <a:cxnSpLocks/>
          </p:cNvCxnSpPr>
          <p:nvPr/>
        </p:nvCxnSpPr>
        <p:spPr>
          <a:xfrm flipV="1">
            <a:off x="2860846" y="16054481"/>
            <a:ext cx="10464" cy="492325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7" name="TextBox 196">
            <a:extLst>
              <a:ext uri="{FF2B5EF4-FFF2-40B4-BE49-F238E27FC236}">
                <a16:creationId xmlns:a16="http://schemas.microsoft.com/office/drawing/2014/main" id="{341D8085-6F7B-E44E-A5BA-1B865B9ADC9E}"/>
              </a:ext>
            </a:extLst>
          </p:cNvPr>
          <p:cNvSpPr txBox="1"/>
          <p:nvPr/>
        </p:nvSpPr>
        <p:spPr>
          <a:xfrm>
            <a:off x="1913973" y="16524170"/>
            <a:ext cx="12907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Reflect on ‘The Arrival’ transition document and the geography skills demonstrated </a:t>
            </a:r>
          </a:p>
        </p:txBody>
      </p:sp>
      <p:cxnSp>
        <p:nvCxnSpPr>
          <p:cNvPr id="198" name="Straight Connector 197">
            <a:extLst>
              <a:ext uri="{FF2B5EF4-FFF2-40B4-BE49-F238E27FC236}">
                <a16:creationId xmlns:a16="http://schemas.microsoft.com/office/drawing/2014/main" id="{F51116E4-A353-1B45-ACA0-38C9A5762479}"/>
              </a:ext>
            </a:extLst>
          </p:cNvPr>
          <p:cNvCxnSpPr>
            <a:cxnSpLocks/>
          </p:cNvCxnSpPr>
          <p:nvPr/>
        </p:nvCxnSpPr>
        <p:spPr>
          <a:xfrm>
            <a:off x="915963" y="9211026"/>
            <a:ext cx="199130" cy="575562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9" name="TextBox 198">
            <a:extLst>
              <a:ext uri="{FF2B5EF4-FFF2-40B4-BE49-F238E27FC236}">
                <a16:creationId xmlns:a16="http://schemas.microsoft.com/office/drawing/2014/main" id="{106CC8FF-7C16-334A-8FD0-24761ED9AFC8}"/>
              </a:ext>
            </a:extLst>
          </p:cNvPr>
          <p:cNvSpPr txBox="1"/>
          <p:nvPr/>
        </p:nvSpPr>
        <p:spPr>
          <a:xfrm>
            <a:off x="138794" y="9746440"/>
            <a:ext cx="9977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7030A0"/>
                </a:solidFill>
              </a:rPr>
              <a:t>Further develop research </a:t>
            </a:r>
            <a:r>
              <a:rPr lang="en-US" sz="800" dirty="0"/>
              <a:t>and </a:t>
            </a:r>
            <a:r>
              <a:rPr lang="en-US" sz="800" dirty="0">
                <a:solidFill>
                  <a:srgbClr val="0070C0"/>
                </a:solidFill>
              </a:rPr>
              <a:t>DME</a:t>
            </a:r>
            <a:r>
              <a:rPr lang="en-US" sz="800" dirty="0"/>
              <a:t> skills with climate debate – link to Y8 learning </a:t>
            </a:r>
          </a:p>
        </p:txBody>
      </p:sp>
      <p:cxnSp>
        <p:nvCxnSpPr>
          <p:cNvPr id="204" name="Straight Connector 203">
            <a:extLst>
              <a:ext uri="{FF2B5EF4-FFF2-40B4-BE49-F238E27FC236}">
                <a16:creationId xmlns:a16="http://schemas.microsoft.com/office/drawing/2014/main" id="{B58C7C54-BA15-1143-8FA5-033C1320FED3}"/>
              </a:ext>
            </a:extLst>
          </p:cNvPr>
          <p:cNvCxnSpPr>
            <a:cxnSpLocks/>
          </p:cNvCxnSpPr>
          <p:nvPr/>
        </p:nvCxnSpPr>
        <p:spPr>
          <a:xfrm>
            <a:off x="1275923" y="8561313"/>
            <a:ext cx="292036" cy="623169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5" name="TextBox 204">
            <a:extLst>
              <a:ext uri="{FF2B5EF4-FFF2-40B4-BE49-F238E27FC236}">
                <a16:creationId xmlns:a16="http://schemas.microsoft.com/office/drawing/2014/main" id="{39D9D989-3FE8-3A48-A3DA-4F44494D3A3A}"/>
              </a:ext>
            </a:extLst>
          </p:cNvPr>
          <p:cNvSpPr txBox="1"/>
          <p:nvPr/>
        </p:nvSpPr>
        <p:spPr>
          <a:xfrm>
            <a:off x="133135" y="8725565"/>
            <a:ext cx="9743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/>
              <a:t>Tectonic hazard – </a:t>
            </a:r>
            <a:r>
              <a:rPr lang="en-US" sz="800" dirty="0">
                <a:solidFill>
                  <a:srgbClr val="FFC000"/>
                </a:solidFill>
              </a:rPr>
              <a:t>map skills </a:t>
            </a:r>
            <a:r>
              <a:rPr lang="en-US" sz="800" dirty="0"/>
              <a:t>revisited with hazard locations</a:t>
            </a:r>
          </a:p>
        </p:txBody>
      </p:sp>
      <p:cxnSp>
        <p:nvCxnSpPr>
          <p:cNvPr id="213" name="Straight Connector 212">
            <a:extLst>
              <a:ext uri="{FF2B5EF4-FFF2-40B4-BE49-F238E27FC236}">
                <a16:creationId xmlns:a16="http://schemas.microsoft.com/office/drawing/2014/main" id="{1EADCC58-485B-1B45-9F99-708EBAE3C65F}"/>
              </a:ext>
            </a:extLst>
          </p:cNvPr>
          <p:cNvCxnSpPr>
            <a:cxnSpLocks/>
          </p:cNvCxnSpPr>
          <p:nvPr/>
        </p:nvCxnSpPr>
        <p:spPr>
          <a:xfrm>
            <a:off x="1920713" y="8608394"/>
            <a:ext cx="154939" cy="663900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3" name="TextBox 232">
            <a:extLst>
              <a:ext uri="{FF2B5EF4-FFF2-40B4-BE49-F238E27FC236}">
                <a16:creationId xmlns:a16="http://schemas.microsoft.com/office/drawing/2014/main" id="{412D5B28-6E7F-EA44-9179-8C526F1E04B7}"/>
              </a:ext>
            </a:extLst>
          </p:cNvPr>
          <p:cNvSpPr txBox="1"/>
          <p:nvPr/>
        </p:nvSpPr>
        <p:spPr>
          <a:xfrm>
            <a:off x="3861937" y="8087441"/>
            <a:ext cx="11760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Revisit  formal assessment and look at  how to revise.  DIRT used to reflect and self improve </a:t>
            </a:r>
          </a:p>
        </p:txBody>
      </p:sp>
      <p:cxnSp>
        <p:nvCxnSpPr>
          <p:cNvPr id="238" name="Straight Connector 237">
            <a:extLst>
              <a:ext uri="{FF2B5EF4-FFF2-40B4-BE49-F238E27FC236}">
                <a16:creationId xmlns:a16="http://schemas.microsoft.com/office/drawing/2014/main" id="{E1328405-E305-064F-BB49-5E09C8D7C1AA}"/>
              </a:ext>
            </a:extLst>
          </p:cNvPr>
          <p:cNvCxnSpPr>
            <a:cxnSpLocks/>
          </p:cNvCxnSpPr>
          <p:nvPr/>
        </p:nvCxnSpPr>
        <p:spPr>
          <a:xfrm>
            <a:off x="2668852" y="9391649"/>
            <a:ext cx="0" cy="339274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0" name="TextBox 239">
            <a:extLst>
              <a:ext uri="{FF2B5EF4-FFF2-40B4-BE49-F238E27FC236}">
                <a16:creationId xmlns:a16="http://schemas.microsoft.com/office/drawing/2014/main" id="{9B772686-C9FA-654E-9D23-7A32E0BA2BF1}"/>
              </a:ext>
            </a:extLst>
          </p:cNvPr>
          <p:cNvSpPr txBox="1"/>
          <p:nvPr/>
        </p:nvSpPr>
        <p:spPr>
          <a:xfrm>
            <a:off x="2614812" y="9680807"/>
            <a:ext cx="9977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Revisit development learning and region  case study – Middle East</a:t>
            </a:r>
          </a:p>
        </p:txBody>
      </p:sp>
      <p:cxnSp>
        <p:nvCxnSpPr>
          <p:cNvPr id="241" name="Straight Connector 240">
            <a:extLst>
              <a:ext uri="{FF2B5EF4-FFF2-40B4-BE49-F238E27FC236}">
                <a16:creationId xmlns:a16="http://schemas.microsoft.com/office/drawing/2014/main" id="{2D926B2A-A746-2743-A1C0-AD8DE17492FD}"/>
              </a:ext>
            </a:extLst>
          </p:cNvPr>
          <p:cNvCxnSpPr>
            <a:cxnSpLocks/>
          </p:cNvCxnSpPr>
          <p:nvPr/>
        </p:nvCxnSpPr>
        <p:spPr>
          <a:xfrm>
            <a:off x="5856895" y="8561313"/>
            <a:ext cx="1" cy="734097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7" name="Straight Connector 246">
            <a:extLst>
              <a:ext uri="{FF2B5EF4-FFF2-40B4-BE49-F238E27FC236}">
                <a16:creationId xmlns:a16="http://schemas.microsoft.com/office/drawing/2014/main" id="{229CA148-C5A7-674A-9EBE-7E0537F4EF65}"/>
              </a:ext>
            </a:extLst>
          </p:cNvPr>
          <p:cNvCxnSpPr>
            <a:cxnSpLocks/>
          </p:cNvCxnSpPr>
          <p:nvPr/>
        </p:nvCxnSpPr>
        <p:spPr>
          <a:xfrm flipV="1">
            <a:off x="6281018" y="9310716"/>
            <a:ext cx="0" cy="350818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9" name="Straight Connector 238">
            <a:extLst>
              <a:ext uri="{FF2B5EF4-FFF2-40B4-BE49-F238E27FC236}">
                <a16:creationId xmlns:a16="http://schemas.microsoft.com/office/drawing/2014/main" id="{5983F250-BC6D-D943-BA73-7F2886C57B84}"/>
              </a:ext>
            </a:extLst>
          </p:cNvPr>
          <p:cNvCxnSpPr>
            <a:cxnSpLocks/>
          </p:cNvCxnSpPr>
          <p:nvPr/>
        </p:nvCxnSpPr>
        <p:spPr>
          <a:xfrm>
            <a:off x="6820041" y="8522423"/>
            <a:ext cx="0" cy="779826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0" name="Picture 69">
            <a:extLst>
              <a:ext uri="{FF2B5EF4-FFF2-40B4-BE49-F238E27FC236}">
                <a16:creationId xmlns:a16="http://schemas.microsoft.com/office/drawing/2014/main" id="{FEAD00B0-E14E-554B-97F6-93B67317C7A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24260" y="2395872"/>
            <a:ext cx="754079" cy="754079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A5AB2EBD-32B5-3F4E-A63D-800716C992D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714943" y="5900531"/>
            <a:ext cx="519137" cy="519137"/>
          </a:xfrm>
          <a:prstGeom prst="rect">
            <a:avLst/>
          </a:prstGeom>
        </p:spPr>
      </p:pic>
      <p:cxnSp>
        <p:nvCxnSpPr>
          <p:cNvPr id="246" name="Straight Connector 245">
            <a:extLst>
              <a:ext uri="{FF2B5EF4-FFF2-40B4-BE49-F238E27FC236}">
                <a16:creationId xmlns:a16="http://schemas.microsoft.com/office/drawing/2014/main" id="{BF528227-07B4-C549-8C1A-9F98BE2554DB}"/>
              </a:ext>
            </a:extLst>
          </p:cNvPr>
          <p:cNvCxnSpPr>
            <a:cxnSpLocks/>
          </p:cNvCxnSpPr>
          <p:nvPr/>
        </p:nvCxnSpPr>
        <p:spPr>
          <a:xfrm flipH="1" flipV="1">
            <a:off x="8565157" y="9037360"/>
            <a:ext cx="209952" cy="367165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2" name="Straight Connector 251">
            <a:extLst>
              <a:ext uri="{FF2B5EF4-FFF2-40B4-BE49-F238E27FC236}">
                <a16:creationId xmlns:a16="http://schemas.microsoft.com/office/drawing/2014/main" id="{D313EF1E-25A3-B24E-ABB4-D1A2267DBC5E}"/>
              </a:ext>
            </a:extLst>
          </p:cNvPr>
          <p:cNvCxnSpPr>
            <a:cxnSpLocks/>
          </p:cNvCxnSpPr>
          <p:nvPr/>
        </p:nvCxnSpPr>
        <p:spPr>
          <a:xfrm flipV="1">
            <a:off x="7356822" y="9314633"/>
            <a:ext cx="17787" cy="379725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6" name="Straight Connector 255">
            <a:extLst>
              <a:ext uri="{FF2B5EF4-FFF2-40B4-BE49-F238E27FC236}">
                <a16:creationId xmlns:a16="http://schemas.microsoft.com/office/drawing/2014/main" id="{63E57120-33BF-544B-B579-C4D6D1F155FE}"/>
              </a:ext>
            </a:extLst>
          </p:cNvPr>
          <p:cNvCxnSpPr>
            <a:cxnSpLocks/>
          </p:cNvCxnSpPr>
          <p:nvPr/>
        </p:nvCxnSpPr>
        <p:spPr>
          <a:xfrm flipH="1">
            <a:off x="4202841" y="6396064"/>
            <a:ext cx="6509" cy="714758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7" name="TextBox 256">
            <a:extLst>
              <a:ext uri="{FF2B5EF4-FFF2-40B4-BE49-F238E27FC236}">
                <a16:creationId xmlns:a16="http://schemas.microsoft.com/office/drawing/2014/main" id="{7131954F-2F38-FA41-8987-AEA3D621F5F2}"/>
              </a:ext>
            </a:extLst>
          </p:cNvPr>
          <p:cNvSpPr txBox="1"/>
          <p:nvPr/>
        </p:nvSpPr>
        <p:spPr>
          <a:xfrm>
            <a:off x="5221045" y="6369269"/>
            <a:ext cx="791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Revise for and sit your Y11 mock exams.</a:t>
            </a:r>
          </a:p>
        </p:txBody>
      </p:sp>
      <p:cxnSp>
        <p:nvCxnSpPr>
          <p:cNvPr id="259" name="Straight Connector 258">
            <a:extLst>
              <a:ext uri="{FF2B5EF4-FFF2-40B4-BE49-F238E27FC236}">
                <a16:creationId xmlns:a16="http://schemas.microsoft.com/office/drawing/2014/main" id="{A036CF56-FD65-AC46-8535-F4DEAA002A2E}"/>
              </a:ext>
            </a:extLst>
          </p:cNvPr>
          <p:cNvCxnSpPr>
            <a:cxnSpLocks/>
          </p:cNvCxnSpPr>
          <p:nvPr/>
        </p:nvCxnSpPr>
        <p:spPr>
          <a:xfrm flipV="1">
            <a:off x="5071981" y="7129657"/>
            <a:ext cx="0" cy="391411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2" name="Straight Connector 261">
            <a:extLst>
              <a:ext uri="{FF2B5EF4-FFF2-40B4-BE49-F238E27FC236}">
                <a16:creationId xmlns:a16="http://schemas.microsoft.com/office/drawing/2014/main" id="{CA091A1F-D9EF-0744-99FC-2C3CE45A8258}"/>
              </a:ext>
            </a:extLst>
          </p:cNvPr>
          <p:cNvCxnSpPr>
            <a:cxnSpLocks/>
          </p:cNvCxnSpPr>
          <p:nvPr/>
        </p:nvCxnSpPr>
        <p:spPr>
          <a:xfrm flipV="1">
            <a:off x="3356104" y="7231901"/>
            <a:ext cx="0" cy="391411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7" name="Straight Connector 266">
            <a:extLst>
              <a:ext uri="{FF2B5EF4-FFF2-40B4-BE49-F238E27FC236}">
                <a16:creationId xmlns:a16="http://schemas.microsoft.com/office/drawing/2014/main" id="{961FDAD1-5049-0440-B861-F50CEA6B536C}"/>
              </a:ext>
            </a:extLst>
          </p:cNvPr>
          <p:cNvCxnSpPr>
            <a:cxnSpLocks/>
          </p:cNvCxnSpPr>
          <p:nvPr/>
        </p:nvCxnSpPr>
        <p:spPr>
          <a:xfrm flipH="1">
            <a:off x="2068327" y="6585812"/>
            <a:ext cx="283824" cy="621793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2" name="Straight Connector 271">
            <a:extLst>
              <a:ext uri="{FF2B5EF4-FFF2-40B4-BE49-F238E27FC236}">
                <a16:creationId xmlns:a16="http://schemas.microsoft.com/office/drawing/2014/main" id="{4226F799-69F5-684E-962E-83B20F19CC0C}"/>
              </a:ext>
            </a:extLst>
          </p:cNvPr>
          <p:cNvCxnSpPr>
            <a:cxnSpLocks/>
          </p:cNvCxnSpPr>
          <p:nvPr/>
        </p:nvCxnSpPr>
        <p:spPr>
          <a:xfrm>
            <a:off x="895251" y="5882560"/>
            <a:ext cx="501985" cy="0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3" name="TextBox 272">
            <a:extLst>
              <a:ext uri="{FF2B5EF4-FFF2-40B4-BE49-F238E27FC236}">
                <a16:creationId xmlns:a16="http://schemas.microsoft.com/office/drawing/2014/main" id="{6D4FA6DB-C982-4C4F-A01E-19462A294F54}"/>
              </a:ext>
            </a:extLst>
          </p:cNvPr>
          <p:cNvSpPr txBox="1"/>
          <p:nvPr/>
        </p:nvSpPr>
        <p:spPr>
          <a:xfrm>
            <a:off x="277206" y="5338969"/>
            <a:ext cx="8263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Revise for and sit your actual GCSEs to give yourself a competitive edge in life</a:t>
            </a:r>
          </a:p>
        </p:txBody>
      </p:sp>
      <p:cxnSp>
        <p:nvCxnSpPr>
          <p:cNvPr id="274" name="Straight Connector 273">
            <a:extLst>
              <a:ext uri="{FF2B5EF4-FFF2-40B4-BE49-F238E27FC236}">
                <a16:creationId xmlns:a16="http://schemas.microsoft.com/office/drawing/2014/main" id="{B063178E-D425-084A-B3E1-D1E2E5715874}"/>
              </a:ext>
            </a:extLst>
          </p:cNvPr>
          <p:cNvCxnSpPr>
            <a:cxnSpLocks/>
          </p:cNvCxnSpPr>
          <p:nvPr/>
        </p:nvCxnSpPr>
        <p:spPr>
          <a:xfrm flipV="1">
            <a:off x="1190067" y="6994253"/>
            <a:ext cx="251358" cy="391410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6" name="Straight Connector 275">
            <a:extLst>
              <a:ext uri="{FF2B5EF4-FFF2-40B4-BE49-F238E27FC236}">
                <a16:creationId xmlns:a16="http://schemas.microsoft.com/office/drawing/2014/main" id="{7D6FD9D7-14C2-BE48-995B-3076BE197D85}"/>
              </a:ext>
            </a:extLst>
          </p:cNvPr>
          <p:cNvCxnSpPr>
            <a:cxnSpLocks/>
          </p:cNvCxnSpPr>
          <p:nvPr/>
        </p:nvCxnSpPr>
        <p:spPr>
          <a:xfrm flipV="1">
            <a:off x="782443" y="6429863"/>
            <a:ext cx="583206" cy="200187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1" name="Straight Connector 280">
            <a:extLst>
              <a:ext uri="{FF2B5EF4-FFF2-40B4-BE49-F238E27FC236}">
                <a16:creationId xmlns:a16="http://schemas.microsoft.com/office/drawing/2014/main" id="{E5BC2275-9106-B744-A79E-F0E0EDB1A7A1}"/>
              </a:ext>
            </a:extLst>
          </p:cNvPr>
          <p:cNvCxnSpPr>
            <a:cxnSpLocks/>
          </p:cNvCxnSpPr>
          <p:nvPr/>
        </p:nvCxnSpPr>
        <p:spPr>
          <a:xfrm>
            <a:off x="882050" y="5076288"/>
            <a:ext cx="393873" cy="0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3" name="TextBox 282">
            <a:extLst>
              <a:ext uri="{FF2B5EF4-FFF2-40B4-BE49-F238E27FC236}">
                <a16:creationId xmlns:a16="http://schemas.microsoft.com/office/drawing/2014/main" id="{9FBE9C8F-C9C8-B841-9C70-B9140951192B}"/>
              </a:ext>
            </a:extLst>
          </p:cNvPr>
          <p:cNvSpPr txBox="1"/>
          <p:nvPr/>
        </p:nvSpPr>
        <p:spPr>
          <a:xfrm>
            <a:off x="266463" y="4514367"/>
            <a:ext cx="10183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Attend t</a:t>
            </a:r>
            <a:r>
              <a:rPr lang="en-GB" sz="800" dirty="0"/>
              <a:t>he Year 12 transition day – </a:t>
            </a:r>
            <a:r>
              <a:rPr lang="en-GB" sz="800" dirty="0">
                <a:solidFill>
                  <a:srgbClr val="7030A0"/>
                </a:solidFill>
              </a:rPr>
              <a:t>receive summer research task</a:t>
            </a:r>
            <a:endParaRPr lang="en-US" sz="800" dirty="0">
              <a:solidFill>
                <a:srgbClr val="7030A0"/>
              </a:solidFill>
            </a:endParaRPr>
          </a:p>
        </p:txBody>
      </p:sp>
      <p:cxnSp>
        <p:nvCxnSpPr>
          <p:cNvPr id="287" name="Straight Connector 286">
            <a:extLst>
              <a:ext uri="{FF2B5EF4-FFF2-40B4-BE49-F238E27FC236}">
                <a16:creationId xmlns:a16="http://schemas.microsoft.com/office/drawing/2014/main" id="{678CCBEC-9EFB-B247-8355-3436510655BE}"/>
              </a:ext>
            </a:extLst>
          </p:cNvPr>
          <p:cNvCxnSpPr>
            <a:cxnSpLocks/>
          </p:cNvCxnSpPr>
          <p:nvPr/>
        </p:nvCxnSpPr>
        <p:spPr>
          <a:xfrm flipH="1">
            <a:off x="5986447" y="6422410"/>
            <a:ext cx="6509" cy="714758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1" name="Straight Connector 290">
            <a:extLst>
              <a:ext uri="{FF2B5EF4-FFF2-40B4-BE49-F238E27FC236}">
                <a16:creationId xmlns:a16="http://schemas.microsoft.com/office/drawing/2014/main" id="{6A6C91E7-13FC-9643-9A9F-77FA682187E8}"/>
              </a:ext>
            </a:extLst>
          </p:cNvPr>
          <p:cNvCxnSpPr>
            <a:cxnSpLocks/>
          </p:cNvCxnSpPr>
          <p:nvPr/>
        </p:nvCxnSpPr>
        <p:spPr>
          <a:xfrm flipV="1">
            <a:off x="6715460" y="7191099"/>
            <a:ext cx="0" cy="391411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3" name="TextBox 292">
            <a:extLst>
              <a:ext uri="{FF2B5EF4-FFF2-40B4-BE49-F238E27FC236}">
                <a16:creationId xmlns:a16="http://schemas.microsoft.com/office/drawing/2014/main" id="{25F2C9D8-994A-E343-925A-7BD005C190D7}"/>
              </a:ext>
            </a:extLst>
          </p:cNvPr>
          <p:cNvSpPr txBox="1"/>
          <p:nvPr/>
        </p:nvSpPr>
        <p:spPr>
          <a:xfrm>
            <a:off x="276116" y="3166218"/>
            <a:ext cx="12035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Take a gap year, travel the world and embrace new cultures</a:t>
            </a:r>
          </a:p>
        </p:txBody>
      </p:sp>
      <p:pic>
        <p:nvPicPr>
          <p:cNvPr id="295" name="Picture 294">
            <a:extLst>
              <a:ext uri="{FF2B5EF4-FFF2-40B4-BE49-F238E27FC236}">
                <a16:creationId xmlns:a16="http://schemas.microsoft.com/office/drawing/2014/main" id="{81817862-3361-E442-842C-D26F4D24D4C8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b="22633"/>
          <a:stretch/>
        </p:blipFill>
        <p:spPr>
          <a:xfrm>
            <a:off x="1957579" y="479206"/>
            <a:ext cx="691333" cy="534862"/>
          </a:xfrm>
          <a:prstGeom prst="rect">
            <a:avLst/>
          </a:prstGeom>
        </p:spPr>
      </p:pic>
      <p:sp>
        <p:nvSpPr>
          <p:cNvPr id="296" name="TextBox 295">
            <a:extLst>
              <a:ext uri="{FF2B5EF4-FFF2-40B4-BE49-F238E27FC236}">
                <a16:creationId xmlns:a16="http://schemas.microsoft.com/office/drawing/2014/main" id="{B5C67A4A-355E-7B41-99ED-5700F05F2355}"/>
              </a:ext>
            </a:extLst>
          </p:cNvPr>
          <p:cNvSpPr txBox="1"/>
          <p:nvPr/>
        </p:nvSpPr>
        <p:spPr>
          <a:xfrm>
            <a:off x="1728041" y="987456"/>
            <a:ext cx="12035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/>
              <a:t>Go to university to enhance your studies and get a degree</a:t>
            </a:r>
          </a:p>
        </p:txBody>
      </p:sp>
      <p:cxnSp>
        <p:nvCxnSpPr>
          <p:cNvPr id="297" name="Straight Connector 296">
            <a:extLst>
              <a:ext uri="{FF2B5EF4-FFF2-40B4-BE49-F238E27FC236}">
                <a16:creationId xmlns:a16="http://schemas.microsoft.com/office/drawing/2014/main" id="{3F170DD5-2F6F-C34D-87E3-1B9450AB8954}"/>
              </a:ext>
            </a:extLst>
          </p:cNvPr>
          <p:cNvCxnSpPr>
            <a:cxnSpLocks/>
          </p:cNvCxnSpPr>
          <p:nvPr/>
        </p:nvCxnSpPr>
        <p:spPr>
          <a:xfrm flipH="1">
            <a:off x="2331229" y="1415563"/>
            <a:ext cx="1" cy="509194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9" name="Straight Connector 298">
            <a:extLst>
              <a:ext uri="{FF2B5EF4-FFF2-40B4-BE49-F238E27FC236}">
                <a16:creationId xmlns:a16="http://schemas.microsoft.com/office/drawing/2014/main" id="{49236A84-454E-2943-8540-6D9565A2D635}"/>
              </a:ext>
            </a:extLst>
          </p:cNvPr>
          <p:cNvCxnSpPr>
            <a:cxnSpLocks/>
            <a:stCxn id="70" idx="3"/>
          </p:cNvCxnSpPr>
          <p:nvPr/>
        </p:nvCxnSpPr>
        <p:spPr>
          <a:xfrm>
            <a:off x="1078339" y="2772912"/>
            <a:ext cx="422027" cy="1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2" name="TextBox 301">
            <a:extLst>
              <a:ext uri="{FF2B5EF4-FFF2-40B4-BE49-F238E27FC236}">
                <a16:creationId xmlns:a16="http://schemas.microsoft.com/office/drawing/2014/main" id="{05F274D9-7660-E24C-9533-8CA4DCEA24FF}"/>
              </a:ext>
            </a:extLst>
          </p:cNvPr>
          <p:cNvSpPr txBox="1"/>
          <p:nvPr/>
        </p:nvSpPr>
        <p:spPr>
          <a:xfrm>
            <a:off x="2682601" y="1094662"/>
            <a:ext cx="12035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/>
              <a:t>Start a degree level apprenticeship</a:t>
            </a:r>
          </a:p>
        </p:txBody>
      </p:sp>
      <p:cxnSp>
        <p:nvCxnSpPr>
          <p:cNvPr id="303" name="Straight Connector 302">
            <a:extLst>
              <a:ext uri="{FF2B5EF4-FFF2-40B4-BE49-F238E27FC236}">
                <a16:creationId xmlns:a16="http://schemas.microsoft.com/office/drawing/2014/main" id="{F941AE02-6091-4946-84C1-F29C1AAA1032}"/>
              </a:ext>
            </a:extLst>
          </p:cNvPr>
          <p:cNvCxnSpPr>
            <a:cxnSpLocks/>
          </p:cNvCxnSpPr>
          <p:nvPr/>
        </p:nvCxnSpPr>
        <p:spPr>
          <a:xfrm flipH="1">
            <a:off x="3285789" y="1422884"/>
            <a:ext cx="1" cy="509194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4" name="Picture 303">
            <a:extLst>
              <a:ext uri="{FF2B5EF4-FFF2-40B4-BE49-F238E27FC236}">
                <a16:creationId xmlns:a16="http://schemas.microsoft.com/office/drawing/2014/main" id="{C92146CF-3D74-3240-9125-3B7830C89CB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35378" y="442291"/>
            <a:ext cx="362600" cy="464128"/>
          </a:xfrm>
          <a:prstGeom prst="rect">
            <a:avLst/>
          </a:prstGeom>
        </p:spPr>
      </p:pic>
      <p:pic>
        <p:nvPicPr>
          <p:cNvPr id="305" name="Picture 304">
            <a:extLst>
              <a:ext uri="{FF2B5EF4-FFF2-40B4-BE49-F238E27FC236}">
                <a16:creationId xmlns:a16="http://schemas.microsoft.com/office/drawing/2014/main" id="{F06CA524-6DD0-A54A-9CFD-6D07AFC02B4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598104" y="6188519"/>
            <a:ext cx="500355" cy="500355"/>
          </a:xfrm>
          <a:prstGeom prst="rect">
            <a:avLst/>
          </a:prstGeom>
        </p:spPr>
      </p:pic>
      <p:cxnSp>
        <p:nvCxnSpPr>
          <p:cNvPr id="313" name="Straight Connector 312">
            <a:extLst>
              <a:ext uri="{FF2B5EF4-FFF2-40B4-BE49-F238E27FC236}">
                <a16:creationId xmlns:a16="http://schemas.microsoft.com/office/drawing/2014/main" id="{0588F3D6-ABC2-1841-BA4B-7BC0EDF7CF33}"/>
              </a:ext>
            </a:extLst>
          </p:cNvPr>
          <p:cNvCxnSpPr>
            <a:cxnSpLocks/>
          </p:cNvCxnSpPr>
          <p:nvPr/>
        </p:nvCxnSpPr>
        <p:spPr>
          <a:xfrm flipV="1">
            <a:off x="7917776" y="4002513"/>
            <a:ext cx="436888" cy="5892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6" name="Straight Connector 315">
            <a:extLst>
              <a:ext uri="{FF2B5EF4-FFF2-40B4-BE49-F238E27FC236}">
                <a16:creationId xmlns:a16="http://schemas.microsoft.com/office/drawing/2014/main" id="{A9E32079-4DB0-B142-9C0E-33EA19DAE26F}"/>
              </a:ext>
            </a:extLst>
          </p:cNvPr>
          <p:cNvCxnSpPr>
            <a:cxnSpLocks/>
          </p:cNvCxnSpPr>
          <p:nvPr/>
        </p:nvCxnSpPr>
        <p:spPr>
          <a:xfrm flipH="1">
            <a:off x="2639601" y="4289845"/>
            <a:ext cx="9311" cy="672622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1" name="Straight Connector 320">
            <a:extLst>
              <a:ext uri="{FF2B5EF4-FFF2-40B4-BE49-F238E27FC236}">
                <a16:creationId xmlns:a16="http://schemas.microsoft.com/office/drawing/2014/main" id="{10F4019B-A848-E14F-9D10-BDCCDE94301D}"/>
              </a:ext>
            </a:extLst>
          </p:cNvPr>
          <p:cNvCxnSpPr>
            <a:cxnSpLocks/>
          </p:cNvCxnSpPr>
          <p:nvPr/>
        </p:nvCxnSpPr>
        <p:spPr>
          <a:xfrm flipH="1">
            <a:off x="8698695" y="2433179"/>
            <a:ext cx="253140" cy="111166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8" name="TextBox 327">
            <a:extLst>
              <a:ext uri="{FF2B5EF4-FFF2-40B4-BE49-F238E27FC236}">
                <a16:creationId xmlns:a16="http://schemas.microsoft.com/office/drawing/2014/main" id="{1C91197B-CCCF-B448-BFC0-86951AA75FC7}"/>
              </a:ext>
            </a:extLst>
          </p:cNvPr>
          <p:cNvSpPr txBox="1"/>
          <p:nvPr/>
        </p:nvSpPr>
        <p:spPr>
          <a:xfrm>
            <a:off x="649540" y="3863438"/>
            <a:ext cx="11174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Build on GCSE learning for physical and human geography and fieldwork learning </a:t>
            </a:r>
          </a:p>
        </p:txBody>
      </p:sp>
      <p:cxnSp>
        <p:nvCxnSpPr>
          <p:cNvPr id="329" name="Straight Connector 328">
            <a:extLst>
              <a:ext uri="{FF2B5EF4-FFF2-40B4-BE49-F238E27FC236}">
                <a16:creationId xmlns:a16="http://schemas.microsoft.com/office/drawing/2014/main" id="{7A68EA23-1F88-544B-8CD8-665CA087695B}"/>
              </a:ext>
            </a:extLst>
          </p:cNvPr>
          <p:cNvCxnSpPr>
            <a:cxnSpLocks/>
          </p:cNvCxnSpPr>
          <p:nvPr/>
        </p:nvCxnSpPr>
        <p:spPr>
          <a:xfrm flipV="1">
            <a:off x="3357710" y="5168408"/>
            <a:ext cx="0" cy="391411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1" name="Straight Connector 330">
            <a:extLst>
              <a:ext uri="{FF2B5EF4-FFF2-40B4-BE49-F238E27FC236}">
                <a16:creationId xmlns:a16="http://schemas.microsoft.com/office/drawing/2014/main" id="{1DE5F197-57A5-5645-8F7D-42772CF5BEC2}"/>
              </a:ext>
            </a:extLst>
          </p:cNvPr>
          <p:cNvCxnSpPr>
            <a:cxnSpLocks/>
          </p:cNvCxnSpPr>
          <p:nvPr/>
        </p:nvCxnSpPr>
        <p:spPr>
          <a:xfrm flipV="1">
            <a:off x="4743209" y="5062009"/>
            <a:ext cx="0" cy="391411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5" name="Straight Connector 334">
            <a:extLst>
              <a:ext uri="{FF2B5EF4-FFF2-40B4-BE49-F238E27FC236}">
                <a16:creationId xmlns:a16="http://schemas.microsoft.com/office/drawing/2014/main" id="{9015FA1D-8C59-A247-9862-0BA243E47081}"/>
              </a:ext>
            </a:extLst>
          </p:cNvPr>
          <p:cNvCxnSpPr>
            <a:cxnSpLocks/>
          </p:cNvCxnSpPr>
          <p:nvPr/>
        </p:nvCxnSpPr>
        <p:spPr>
          <a:xfrm>
            <a:off x="1803601" y="4289845"/>
            <a:ext cx="0" cy="215975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8" name="Straight Connector 337">
            <a:extLst>
              <a:ext uri="{FF2B5EF4-FFF2-40B4-BE49-F238E27FC236}">
                <a16:creationId xmlns:a16="http://schemas.microsoft.com/office/drawing/2014/main" id="{270CBD92-8C5C-F94E-919F-BDCDABFA5E11}"/>
              </a:ext>
            </a:extLst>
          </p:cNvPr>
          <p:cNvCxnSpPr>
            <a:cxnSpLocks/>
          </p:cNvCxnSpPr>
          <p:nvPr/>
        </p:nvCxnSpPr>
        <p:spPr>
          <a:xfrm>
            <a:off x="3770986" y="4489528"/>
            <a:ext cx="0" cy="536553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3" name="Straight Connector 342">
            <a:extLst>
              <a:ext uri="{FF2B5EF4-FFF2-40B4-BE49-F238E27FC236}">
                <a16:creationId xmlns:a16="http://schemas.microsoft.com/office/drawing/2014/main" id="{F12BAC8F-F07D-944D-B956-7DB56B662BF3}"/>
              </a:ext>
            </a:extLst>
          </p:cNvPr>
          <p:cNvCxnSpPr>
            <a:cxnSpLocks/>
          </p:cNvCxnSpPr>
          <p:nvPr/>
        </p:nvCxnSpPr>
        <p:spPr>
          <a:xfrm>
            <a:off x="5071981" y="4361776"/>
            <a:ext cx="0" cy="536553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4" name="TextBox 343">
            <a:extLst>
              <a:ext uri="{FF2B5EF4-FFF2-40B4-BE49-F238E27FC236}">
                <a16:creationId xmlns:a16="http://schemas.microsoft.com/office/drawing/2014/main" id="{C1AC1347-5A10-B84D-9F57-C63EF4A96425}"/>
              </a:ext>
            </a:extLst>
          </p:cNvPr>
          <p:cNvSpPr txBox="1"/>
          <p:nvPr/>
        </p:nvSpPr>
        <p:spPr>
          <a:xfrm>
            <a:off x="4766378" y="3953457"/>
            <a:ext cx="8840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Revise and complete your Y12 mock exams</a:t>
            </a:r>
          </a:p>
        </p:txBody>
      </p:sp>
      <p:cxnSp>
        <p:nvCxnSpPr>
          <p:cNvPr id="345" name="Straight Connector 344">
            <a:extLst>
              <a:ext uri="{FF2B5EF4-FFF2-40B4-BE49-F238E27FC236}">
                <a16:creationId xmlns:a16="http://schemas.microsoft.com/office/drawing/2014/main" id="{732B43A6-134A-3145-B640-AB887E9F1045}"/>
              </a:ext>
            </a:extLst>
          </p:cNvPr>
          <p:cNvCxnSpPr>
            <a:cxnSpLocks/>
          </p:cNvCxnSpPr>
          <p:nvPr/>
        </p:nvCxnSpPr>
        <p:spPr>
          <a:xfrm>
            <a:off x="6937355" y="4377156"/>
            <a:ext cx="0" cy="536553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6" name="TextBox 345">
            <a:extLst>
              <a:ext uri="{FF2B5EF4-FFF2-40B4-BE49-F238E27FC236}">
                <a16:creationId xmlns:a16="http://schemas.microsoft.com/office/drawing/2014/main" id="{7F2E605C-B42B-B247-8DE7-CA528C284E1E}"/>
              </a:ext>
            </a:extLst>
          </p:cNvPr>
          <p:cNvSpPr txBox="1"/>
          <p:nvPr/>
        </p:nvSpPr>
        <p:spPr>
          <a:xfrm>
            <a:off x="6293813" y="3996159"/>
            <a:ext cx="8840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00B050"/>
                </a:solidFill>
              </a:rPr>
              <a:t>Undertake physical and human 4 days of fieldwork</a:t>
            </a:r>
          </a:p>
        </p:txBody>
      </p:sp>
      <p:cxnSp>
        <p:nvCxnSpPr>
          <p:cNvPr id="358" name="Straight Connector 357">
            <a:extLst>
              <a:ext uri="{FF2B5EF4-FFF2-40B4-BE49-F238E27FC236}">
                <a16:creationId xmlns:a16="http://schemas.microsoft.com/office/drawing/2014/main" id="{694B2101-CC40-F046-8A5B-9760A193A4E8}"/>
              </a:ext>
            </a:extLst>
          </p:cNvPr>
          <p:cNvCxnSpPr>
            <a:cxnSpLocks/>
          </p:cNvCxnSpPr>
          <p:nvPr/>
        </p:nvCxnSpPr>
        <p:spPr>
          <a:xfrm>
            <a:off x="5962047" y="5028983"/>
            <a:ext cx="0" cy="490526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0" name="Straight Connector 359">
            <a:extLst>
              <a:ext uri="{FF2B5EF4-FFF2-40B4-BE49-F238E27FC236}">
                <a16:creationId xmlns:a16="http://schemas.microsoft.com/office/drawing/2014/main" id="{08EBE8F6-664F-174C-8728-B23066FF1750}"/>
              </a:ext>
            </a:extLst>
          </p:cNvPr>
          <p:cNvCxnSpPr>
            <a:cxnSpLocks/>
          </p:cNvCxnSpPr>
          <p:nvPr/>
        </p:nvCxnSpPr>
        <p:spPr>
          <a:xfrm flipH="1">
            <a:off x="8614358" y="4448213"/>
            <a:ext cx="890639" cy="0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5" name="Straight Connector 364">
            <a:extLst>
              <a:ext uri="{FF2B5EF4-FFF2-40B4-BE49-F238E27FC236}">
                <a16:creationId xmlns:a16="http://schemas.microsoft.com/office/drawing/2014/main" id="{895B5FA7-9B7D-C740-BDC1-BABF9852E3CD}"/>
              </a:ext>
            </a:extLst>
          </p:cNvPr>
          <p:cNvCxnSpPr>
            <a:cxnSpLocks/>
          </p:cNvCxnSpPr>
          <p:nvPr/>
        </p:nvCxnSpPr>
        <p:spPr>
          <a:xfrm flipH="1">
            <a:off x="8762457" y="3724584"/>
            <a:ext cx="378756" cy="0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9" name="TextBox 368">
            <a:extLst>
              <a:ext uri="{FF2B5EF4-FFF2-40B4-BE49-F238E27FC236}">
                <a16:creationId xmlns:a16="http://schemas.microsoft.com/office/drawing/2014/main" id="{68532ACD-612A-604F-89FE-44DD6670DB86}"/>
              </a:ext>
            </a:extLst>
          </p:cNvPr>
          <p:cNvSpPr txBox="1"/>
          <p:nvPr/>
        </p:nvSpPr>
        <p:spPr>
          <a:xfrm>
            <a:off x="8846557" y="2054461"/>
            <a:ext cx="7445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00B050"/>
                </a:solidFill>
              </a:rPr>
              <a:t>Complete your Ind. Investigation data collection </a:t>
            </a:r>
            <a:r>
              <a:rPr lang="en-US" sz="800" dirty="0"/>
              <a:t>and write up</a:t>
            </a:r>
          </a:p>
        </p:txBody>
      </p:sp>
      <p:cxnSp>
        <p:nvCxnSpPr>
          <p:cNvPr id="374" name="Straight Connector 373">
            <a:extLst>
              <a:ext uri="{FF2B5EF4-FFF2-40B4-BE49-F238E27FC236}">
                <a16:creationId xmlns:a16="http://schemas.microsoft.com/office/drawing/2014/main" id="{A7C6716C-32A9-3E41-9445-F62338DFDF8F}"/>
              </a:ext>
            </a:extLst>
          </p:cNvPr>
          <p:cNvCxnSpPr>
            <a:cxnSpLocks/>
          </p:cNvCxnSpPr>
          <p:nvPr/>
        </p:nvCxnSpPr>
        <p:spPr>
          <a:xfrm>
            <a:off x="7741731" y="1951888"/>
            <a:ext cx="0" cy="536553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6" name="Straight Connector 375">
            <a:extLst>
              <a:ext uri="{FF2B5EF4-FFF2-40B4-BE49-F238E27FC236}">
                <a16:creationId xmlns:a16="http://schemas.microsoft.com/office/drawing/2014/main" id="{192FEB05-E34C-E146-9EA6-587B7AEFD772}"/>
              </a:ext>
            </a:extLst>
          </p:cNvPr>
          <p:cNvCxnSpPr>
            <a:cxnSpLocks/>
          </p:cNvCxnSpPr>
          <p:nvPr/>
        </p:nvCxnSpPr>
        <p:spPr>
          <a:xfrm flipH="1">
            <a:off x="6588327" y="1620473"/>
            <a:ext cx="5706" cy="989240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0" name="Straight Connector 379">
            <a:extLst>
              <a:ext uri="{FF2B5EF4-FFF2-40B4-BE49-F238E27FC236}">
                <a16:creationId xmlns:a16="http://schemas.microsoft.com/office/drawing/2014/main" id="{22821085-9B01-1643-85C1-C64AF10D1D68}"/>
              </a:ext>
            </a:extLst>
          </p:cNvPr>
          <p:cNvCxnSpPr>
            <a:cxnSpLocks/>
          </p:cNvCxnSpPr>
          <p:nvPr/>
        </p:nvCxnSpPr>
        <p:spPr>
          <a:xfrm>
            <a:off x="5808470" y="2315084"/>
            <a:ext cx="0" cy="451694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1" name="TextBox 380">
            <a:extLst>
              <a:ext uri="{FF2B5EF4-FFF2-40B4-BE49-F238E27FC236}">
                <a16:creationId xmlns:a16="http://schemas.microsoft.com/office/drawing/2014/main" id="{9C704A67-D4CE-CC43-8E29-8271F0E94A05}"/>
              </a:ext>
            </a:extLst>
          </p:cNvPr>
          <p:cNvSpPr txBox="1"/>
          <p:nvPr/>
        </p:nvSpPr>
        <p:spPr>
          <a:xfrm>
            <a:off x="5476185" y="1887948"/>
            <a:ext cx="10039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/>
              <a:t>Revise for and complete your Y13 mock exams</a:t>
            </a:r>
          </a:p>
        </p:txBody>
      </p:sp>
      <p:cxnSp>
        <p:nvCxnSpPr>
          <p:cNvPr id="384" name="Straight Connector 383">
            <a:extLst>
              <a:ext uri="{FF2B5EF4-FFF2-40B4-BE49-F238E27FC236}">
                <a16:creationId xmlns:a16="http://schemas.microsoft.com/office/drawing/2014/main" id="{8E3DE95F-9ECA-3346-BB38-F9EBCA9A37B9}"/>
              </a:ext>
            </a:extLst>
          </p:cNvPr>
          <p:cNvCxnSpPr>
            <a:cxnSpLocks/>
          </p:cNvCxnSpPr>
          <p:nvPr/>
        </p:nvCxnSpPr>
        <p:spPr>
          <a:xfrm flipV="1">
            <a:off x="7051660" y="2933540"/>
            <a:ext cx="0" cy="350818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6" name="Straight Connector 385">
            <a:extLst>
              <a:ext uri="{FF2B5EF4-FFF2-40B4-BE49-F238E27FC236}">
                <a16:creationId xmlns:a16="http://schemas.microsoft.com/office/drawing/2014/main" id="{B16335DF-B3E6-9C43-8DA5-AD74166C867F}"/>
              </a:ext>
            </a:extLst>
          </p:cNvPr>
          <p:cNvCxnSpPr>
            <a:cxnSpLocks/>
          </p:cNvCxnSpPr>
          <p:nvPr/>
        </p:nvCxnSpPr>
        <p:spPr>
          <a:xfrm flipV="1">
            <a:off x="5445848" y="2928630"/>
            <a:ext cx="0" cy="350818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8" name="Straight Connector 387">
            <a:extLst>
              <a:ext uri="{FF2B5EF4-FFF2-40B4-BE49-F238E27FC236}">
                <a16:creationId xmlns:a16="http://schemas.microsoft.com/office/drawing/2014/main" id="{24E180E0-EF2A-9645-9783-CACAE2FBF8CE}"/>
              </a:ext>
            </a:extLst>
          </p:cNvPr>
          <p:cNvCxnSpPr>
            <a:cxnSpLocks/>
          </p:cNvCxnSpPr>
          <p:nvPr/>
        </p:nvCxnSpPr>
        <p:spPr>
          <a:xfrm flipH="1">
            <a:off x="4768814" y="2199111"/>
            <a:ext cx="1" cy="475192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2" name="Straight Connector 391">
            <a:extLst>
              <a:ext uri="{FF2B5EF4-FFF2-40B4-BE49-F238E27FC236}">
                <a16:creationId xmlns:a16="http://schemas.microsoft.com/office/drawing/2014/main" id="{D8FE89EB-BF86-E64A-8A5A-7463636CC8B2}"/>
              </a:ext>
            </a:extLst>
          </p:cNvPr>
          <p:cNvCxnSpPr>
            <a:cxnSpLocks/>
          </p:cNvCxnSpPr>
          <p:nvPr/>
        </p:nvCxnSpPr>
        <p:spPr>
          <a:xfrm flipV="1">
            <a:off x="4088181" y="2799133"/>
            <a:ext cx="0" cy="350818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3" name="TextBox 392">
            <a:extLst>
              <a:ext uri="{FF2B5EF4-FFF2-40B4-BE49-F238E27FC236}">
                <a16:creationId xmlns:a16="http://schemas.microsoft.com/office/drawing/2014/main" id="{E5E47891-CDDB-1447-A377-14208F2BF1C9}"/>
              </a:ext>
            </a:extLst>
          </p:cNvPr>
          <p:cNvSpPr txBox="1"/>
          <p:nvPr/>
        </p:nvSpPr>
        <p:spPr>
          <a:xfrm>
            <a:off x="3468228" y="1605952"/>
            <a:ext cx="10600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/>
              <a:t>Revise for and sit Geography papers 1, 2 3</a:t>
            </a:r>
          </a:p>
        </p:txBody>
      </p:sp>
      <p:cxnSp>
        <p:nvCxnSpPr>
          <p:cNvPr id="394" name="Straight Connector 393">
            <a:extLst>
              <a:ext uri="{FF2B5EF4-FFF2-40B4-BE49-F238E27FC236}">
                <a16:creationId xmlns:a16="http://schemas.microsoft.com/office/drawing/2014/main" id="{4A004A65-F6C5-4141-8C1F-EA48F18945B6}"/>
              </a:ext>
            </a:extLst>
          </p:cNvPr>
          <p:cNvCxnSpPr>
            <a:cxnSpLocks/>
          </p:cNvCxnSpPr>
          <p:nvPr/>
        </p:nvCxnSpPr>
        <p:spPr>
          <a:xfrm flipV="1">
            <a:off x="2910450" y="2793508"/>
            <a:ext cx="0" cy="350818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5" name="TextBox 394">
            <a:extLst>
              <a:ext uri="{FF2B5EF4-FFF2-40B4-BE49-F238E27FC236}">
                <a16:creationId xmlns:a16="http://schemas.microsoft.com/office/drawing/2014/main" id="{017BF6B4-E8CF-BB4F-B234-25CDA40E597D}"/>
              </a:ext>
            </a:extLst>
          </p:cNvPr>
          <p:cNvSpPr txBox="1"/>
          <p:nvPr/>
        </p:nvSpPr>
        <p:spPr>
          <a:xfrm>
            <a:off x="2112200" y="3152471"/>
            <a:ext cx="15013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/>
              <a:t>Consider summer internship and voluntary work to enhance your learning </a:t>
            </a:r>
          </a:p>
        </p:txBody>
      </p:sp>
      <p:cxnSp>
        <p:nvCxnSpPr>
          <p:cNvPr id="397" name="Straight Connector 396">
            <a:extLst>
              <a:ext uri="{FF2B5EF4-FFF2-40B4-BE49-F238E27FC236}">
                <a16:creationId xmlns:a16="http://schemas.microsoft.com/office/drawing/2014/main" id="{F70F3003-89B2-7F44-9499-10B368800312}"/>
              </a:ext>
            </a:extLst>
          </p:cNvPr>
          <p:cNvCxnSpPr>
            <a:cxnSpLocks/>
          </p:cNvCxnSpPr>
          <p:nvPr/>
        </p:nvCxnSpPr>
        <p:spPr>
          <a:xfrm flipH="1">
            <a:off x="3832535" y="2243487"/>
            <a:ext cx="1" cy="475192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1" name="TextBox 400">
            <a:extLst>
              <a:ext uri="{FF2B5EF4-FFF2-40B4-BE49-F238E27FC236}">
                <a16:creationId xmlns:a16="http://schemas.microsoft.com/office/drawing/2014/main" id="{189D5999-43F7-F641-9393-172A969C8B1F}"/>
              </a:ext>
            </a:extLst>
          </p:cNvPr>
          <p:cNvSpPr txBox="1"/>
          <p:nvPr/>
        </p:nvSpPr>
        <p:spPr>
          <a:xfrm>
            <a:off x="766630" y="17163791"/>
            <a:ext cx="79815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>
              <a:defRPr/>
            </a:pPr>
            <a:r>
              <a:rPr lang="en-GB" sz="900" dirty="0">
                <a:solidFill>
                  <a:schemeClr val="bg1"/>
                </a:solidFill>
              </a:rPr>
              <a:t>Develop students into happy, hardworking and caring people, who aspire to be the best they can be and ensure their aspirations are brought to life. Inspiring  a passion in learners to discover, challenge and shape their futures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37DFB45-1462-1F4F-ACE8-ADDC02170E62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grayscl/>
          </a:blip>
          <a:stretch>
            <a:fillRect/>
          </a:stretch>
        </p:blipFill>
        <p:spPr>
          <a:xfrm rot="20729315">
            <a:off x="310528" y="305453"/>
            <a:ext cx="1131194" cy="1468811"/>
          </a:xfrm>
          <a:prstGeom prst="rect">
            <a:avLst/>
          </a:prstGeom>
        </p:spPr>
      </p:pic>
      <p:sp>
        <p:nvSpPr>
          <p:cNvPr id="333" name="TextBox 332">
            <a:extLst>
              <a:ext uri="{FF2B5EF4-FFF2-40B4-BE49-F238E27FC236}">
                <a16:creationId xmlns:a16="http://schemas.microsoft.com/office/drawing/2014/main" id="{0F6EB84D-4B8D-1D40-9497-3F217C3A08AC}"/>
              </a:ext>
            </a:extLst>
          </p:cNvPr>
          <p:cNvSpPr txBox="1"/>
          <p:nvPr/>
        </p:nvSpPr>
        <p:spPr>
          <a:xfrm>
            <a:off x="594210" y="1774390"/>
            <a:ext cx="12035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/>
              <a:t>Continue your lifelong love of learning and personal development</a:t>
            </a:r>
          </a:p>
        </p:txBody>
      </p:sp>
      <p:sp>
        <p:nvSpPr>
          <p:cNvPr id="336" name="TextBox 335">
            <a:extLst>
              <a:ext uri="{FF2B5EF4-FFF2-40B4-BE49-F238E27FC236}">
                <a16:creationId xmlns:a16="http://schemas.microsoft.com/office/drawing/2014/main" id="{DEFE7ECA-41AE-254E-8286-046128B27D76}"/>
              </a:ext>
            </a:extLst>
          </p:cNvPr>
          <p:cNvSpPr txBox="1"/>
          <p:nvPr/>
        </p:nvSpPr>
        <p:spPr>
          <a:xfrm>
            <a:off x="194415" y="13781896"/>
            <a:ext cx="9421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FFC000"/>
                </a:solidFill>
              </a:rPr>
              <a:t>Develop  and apply map skills on a range of scales</a:t>
            </a:r>
          </a:p>
        </p:txBody>
      </p:sp>
      <p:cxnSp>
        <p:nvCxnSpPr>
          <p:cNvPr id="355" name="Straight Connector 354">
            <a:extLst>
              <a:ext uri="{FF2B5EF4-FFF2-40B4-BE49-F238E27FC236}">
                <a16:creationId xmlns:a16="http://schemas.microsoft.com/office/drawing/2014/main" id="{FDEE5941-DCAC-F946-9E0D-D0D96D387CC8}"/>
              </a:ext>
            </a:extLst>
          </p:cNvPr>
          <p:cNvCxnSpPr>
            <a:cxnSpLocks/>
          </p:cNvCxnSpPr>
          <p:nvPr/>
        </p:nvCxnSpPr>
        <p:spPr>
          <a:xfrm>
            <a:off x="8057411" y="8239253"/>
            <a:ext cx="481657" cy="147682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9" name="Straight Connector 358">
            <a:extLst>
              <a:ext uri="{FF2B5EF4-FFF2-40B4-BE49-F238E27FC236}">
                <a16:creationId xmlns:a16="http://schemas.microsoft.com/office/drawing/2014/main" id="{08EC79EC-6F14-7F48-A8E3-9D310B2F25F7}"/>
              </a:ext>
            </a:extLst>
          </p:cNvPr>
          <p:cNvCxnSpPr>
            <a:cxnSpLocks/>
          </p:cNvCxnSpPr>
          <p:nvPr/>
        </p:nvCxnSpPr>
        <p:spPr>
          <a:xfrm flipH="1">
            <a:off x="8519561" y="7231901"/>
            <a:ext cx="305704" cy="389255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2" name="Straight Connector 361">
            <a:extLst>
              <a:ext uri="{FF2B5EF4-FFF2-40B4-BE49-F238E27FC236}">
                <a16:creationId xmlns:a16="http://schemas.microsoft.com/office/drawing/2014/main" id="{94B9D2B9-9CD0-B849-8C38-34DA76186E1B}"/>
              </a:ext>
            </a:extLst>
          </p:cNvPr>
          <p:cNvCxnSpPr>
            <a:cxnSpLocks/>
          </p:cNvCxnSpPr>
          <p:nvPr/>
        </p:nvCxnSpPr>
        <p:spPr>
          <a:xfrm flipH="1" flipV="1">
            <a:off x="8037375" y="4757804"/>
            <a:ext cx="320822" cy="676583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3" name="Picture 92">
            <a:extLst>
              <a:ext uri="{FF2B5EF4-FFF2-40B4-BE49-F238E27FC236}">
                <a16:creationId xmlns:a16="http://schemas.microsoft.com/office/drawing/2014/main" id="{5631CC10-9885-914D-9298-8F0C322B609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48165" y="6704827"/>
            <a:ext cx="277570" cy="277570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467" y="15288062"/>
            <a:ext cx="805986" cy="966375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917" y="13136741"/>
            <a:ext cx="653276" cy="630969"/>
          </a:xfrm>
          <a:prstGeom prst="rect">
            <a:avLst/>
          </a:prstGeom>
        </p:spPr>
      </p:pic>
      <p:pic>
        <p:nvPicPr>
          <p:cNvPr id="106" name="Picture 105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5955" y="12760174"/>
            <a:ext cx="566933" cy="438776"/>
          </a:xfrm>
          <a:prstGeom prst="rect">
            <a:avLst/>
          </a:prstGeom>
        </p:spPr>
      </p:pic>
      <p:pic>
        <p:nvPicPr>
          <p:cNvPr id="107" name="Picture 106"/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23" t="18971" r="8986" b="25767"/>
          <a:stretch/>
        </p:blipFill>
        <p:spPr>
          <a:xfrm>
            <a:off x="6011323" y="12257988"/>
            <a:ext cx="643621" cy="425702"/>
          </a:xfrm>
          <a:prstGeom prst="rect">
            <a:avLst/>
          </a:prstGeom>
        </p:spPr>
      </p:pic>
      <p:cxnSp>
        <p:nvCxnSpPr>
          <p:cNvPr id="367" name="Straight Connector 366">
            <a:extLst>
              <a:ext uri="{FF2B5EF4-FFF2-40B4-BE49-F238E27FC236}">
                <a16:creationId xmlns:a16="http://schemas.microsoft.com/office/drawing/2014/main" id="{43477E16-76BB-2647-B285-CEDE093FB07B}"/>
              </a:ext>
            </a:extLst>
          </p:cNvPr>
          <p:cNvCxnSpPr>
            <a:cxnSpLocks/>
          </p:cNvCxnSpPr>
          <p:nvPr/>
        </p:nvCxnSpPr>
        <p:spPr>
          <a:xfrm flipV="1">
            <a:off x="6782373" y="12751397"/>
            <a:ext cx="0" cy="632079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" name="TextBox 112"/>
          <p:cNvSpPr txBox="1"/>
          <p:nvPr/>
        </p:nvSpPr>
        <p:spPr>
          <a:xfrm>
            <a:off x="6838365" y="12437035"/>
            <a:ext cx="6789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/>
              <a:t>Develop an understanding of the water cycle –revisiting rivers learning </a:t>
            </a:r>
          </a:p>
        </p:txBody>
      </p:sp>
      <p:pic>
        <p:nvPicPr>
          <p:cNvPr id="123" name="Picture 122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8521791" y="13149524"/>
            <a:ext cx="742579" cy="333964"/>
          </a:xfrm>
          <a:prstGeom prst="rect">
            <a:avLst/>
          </a:prstGeom>
        </p:spPr>
      </p:pic>
      <p:pic>
        <p:nvPicPr>
          <p:cNvPr id="138" name="Picture 137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9122" y="14225531"/>
            <a:ext cx="605303" cy="763738"/>
          </a:xfrm>
          <a:prstGeom prst="rect">
            <a:avLst/>
          </a:prstGeom>
        </p:spPr>
      </p:pic>
      <p:pic>
        <p:nvPicPr>
          <p:cNvPr id="153" name="Picture 152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0770" y="11617762"/>
            <a:ext cx="528255" cy="406429"/>
          </a:xfrm>
          <a:prstGeom prst="rect">
            <a:avLst/>
          </a:prstGeom>
        </p:spPr>
      </p:pic>
      <p:sp>
        <p:nvSpPr>
          <p:cNvPr id="157" name="TextBox 156"/>
          <p:cNvSpPr txBox="1"/>
          <p:nvPr/>
        </p:nvSpPr>
        <p:spPr>
          <a:xfrm>
            <a:off x="170231" y="10526078"/>
            <a:ext cx="79721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/>
              <a:t>Use a range of </a:t>
            </a:r>
            <a:r>
              <a:rPr lang="en-GB" sz="800" dirty="0">
                <a:solidFill>
                  <a:srgbClr val="FFC000"/>
                </a:solidFill>
              </a:rPr>
              <a:t>map skills </a:t>
            </a:r>
            <a:r>
              <a:rPr lang="en-GB" sz="800" dirty="0"/>
              <a:t>– </a:t>
            </a:r>
            <a:r>
              <a:rPr lang="en-GB" sz="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choropleth, proportional arrows to represent data and graph interpretation </a:t>
            </a:r>
          </a:p>
        </p:txBody>
      </p:sp>
      <p:cxnSp>
        <p:nvCxnSpPr>
          <p:cNvPr id="371" name="Straight Connector 370">
            <a:extLst>
              <a:ext uri="{FF2B5EF4-FFF2-40B4-BE49-F238E27FC236}">
                <a16:creationId xmlns:a16="http://schemas.microsoft.com/office/drawing/2014/main" id="{1EADCC58-485B-1B45-9F99-708EBAE3C65F}"/>
              </a:ext>
            </a:extLst>
          </p:cNvPr>
          <p:cNvCxnSpPr>
            <a:cxnSpLocks/>
          </p:cNvCxnSpPr>
          <p:nvPr/>
        </p:nvCxnSpPr>
        <p:spPr>
          <a:xfrm flipV="1">
            <a:off x="3195279" y="8768126"/>
            <a:ext cx="0" cy="350818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5" name="TextBox 174"/>
          <p:cNvSpPr txBox="1"/>
          <p:nvPr/>
        </p:nvSpPr>
        <p:spPr>
          <a:xfrm>
            <a:off x="1884558" y="7968219"/>
            <a:ext cx="7995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solidFill>
                  <a:srgbClr val="FFC000"/>
                </a:solidFill>
              </a:rPr>
              <a:t>Map skills </a:t>
            </a:r>
            <a:r>
              <a:rPr lang="en-GB" sz="800" dirty="0"/>
              <a:t>and weather and climate links to understand Middle East </a:t>
            </a:r>
          </a:p>
        </p:txBody>
      </p:sp>
      <p:sp>
        <p:nvSpPr>
          <p:cNvPr id="266" name="TextBox 265"/>
          <p:cNvSpPr txBox="1"/>
          <p:nvPr/>
        </p:nvSpPr>
        <p:spPr>
          <a:xfrm>
            <a:off x="648849" y="8134892"/>
            <a:ext cx="10606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/>
              <a:t>Revisit </a:t>
            </a:r>
            <a:r>
              <a:rPr lang="en-GB" sz="800" dirty="0">
                <a:solidFill>
                  <a:srgbClr val="7030A0"/>
                </a:solidFill>
              </a:rPr>
              <a:t>development with links to HIC and LIC hazard case studies</a:t>
            </a:r>
          </a:p>
        </p:txBody>
      </p:sp>
      <p:cxnSp>
        <p:nvCxnSpPr>
          <p:cNvPr id="378" name="Straight Connector 377">
            <a:extLst>
              <a:ext uri="{FF2B5EF4-FFF2-40B4-BE49-F238E27FC236}">
                <a16:creationId xmlns:a16="http://schemas.microsoft.com/office/drawing/2014/main" id="{4014782C-4C57-2749-B186-F07B6C952DA1}"/>
              </a:ext>
            </a:extLst>
          </p:cNvPr>
          <p:cNvCxnSpPr>
            <a:cxnSpLocks/>
          </p:cNvCxnSpPr>
          <p:nvPr/>
        </p:nvCxnSpPr>
        <p:spPr>
          <a:xfrm>
            <a:off x="3945481" y="9524721"/>
            <a:ext cx="0" cy="339274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1" name="TextBox 270"/>
          <p:cNvSpPr txBox="1"/>
          <p:nvPr/>
        </p:nvSpPr>
        <p:spPr>
          <a:xfrm>
            <a:off x="8312738" y="9460718"/>
            <a:ext cx="12135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/>
              <a:t>Revisit </a:t>
            </a:r>
            <a:r>
              <a:rPr lang="en-GB" sz="800" dirty="0">
                <a:solidFill>
                  <a:srgbClr val="00B050"/>
                </a:solidFill>
              </a:rPr>
              <a:t>fieldwork skills to investigate human and physical topics and prepare for P3 </a:t>
            </a:r>
          </a:p>
        </p:txBody>
      </p:sp>
      <p:sp>
        <p:nvSpPr>
          <p:cNvPr id="280" name="TextBox 279"/>
          <p:cNvSpPr txBox="1"/>
          <p:nvPr/>
        </p:nvSpPr>
        <p:spPr>
          <a:xfrm>
            <a:off x="6494099" y="6048246"/>
            <a:ext cx="10081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/>
              <a:t>H – Urban world –KS3 links to development and country case studies</a:t>
            </a:r>
          </a:p>
        </p:txBody>
      </p:sp>
      <p:sp>
        <p:nvSpPr>
          <p:cNvPr id="284" name="TextBox 283"/>
          <p:cNvSpPr txBox="1"/>
          <p:nvPr/>
        </p:nvSpPr>
        <p:spPr>
          <a:xfrm>
            <a:off x="6444166" y="7883222"/>
            <a:ext cx="9614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/>
              <a:t>H – Development and Nigeria –Using KS3 dev learning and country case study skills</a:t>
            </a:r>
          </a:p>
        </p:txBody>
      </p:sp>
      <p:sp>
        <p:nvSpPr>
          <p:cNvPr id="294" name="TextBox 293"/>
          <p:cNvSpPr txBox="1"/>
          <p:nvPr/>
        </p:nvSpPr>
        <p:spPr>
          <a:xfrm>
            <a:off x="6037622" y="9673201"/>
            <a:ext cx="7702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/>
              <a:t>P – Rivers – revisit Rivers learning KS3</a:t>
            </a:r>
          </a:p>
        </p:txBody>
      </p:sp>
      <p:pic>
        <p:nvPicPr>
          <p:cNvPr id="300" name="Picture 299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6588328" y="10017531"/>
            <a:ext cx="443548" cy="351325"/>
          </a:xfrm>
          <a:prstGeom prst="rect">
            <a:avLst/>
          </a:prstGeom>
        </p:spPr>
      </p:pic>
      <p:pic>
        <p:nvPicPr>
          <p:cNvPr id="301" name="Picture 300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6019746" y="8629073"/>
            <a:ext cx="646232" cy="426757"/>
          </a:xfrm>
          <a:prstGeom prst="rect">
            <a:avLst/>
          </a:prstGeom>
        </p:spPr>
      </p:pic>
      <p:pic>
        <p:nvPicPr>
          <p:cNvPr id="306" name="Picture 305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7706903" y="9436223"/>
            <a:ext cx="422179" cy="326848"/>
          </a:xfrm>
          <a:prstGeom prst="rect">
            <a:avLst/>
          </a:prstGeom>
        </p:spPr>
      </p:pic>
      <p:sp>
        <p:nvSpPr>
          <p:cNvPr id="311" name="TextBox 310"/>
          <p:cNvSpPr txBox="1"/>
          <p:nvPr/>
        </p:nvSpPr>
        <p:spPr>
          <a:xfrm>
            <a:off x="283885" y="6270882"/>
            <a:ext cx="59816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/>
              <a:t>Prepare </a:t>
            </a:r>
            <a:r>
              <a:rPr lang="en-GB" sz="800" dirty="0">
                <a:solidFill>
                  <a:srgbClr val="0070C0"/>
                </a:solidFill>
              </a:rPr>
              <a:t>DME P3 </a:t>
            </a:r>
            <a:r>
              <a:rPr lang="en-GB" sz="800" dirty="0"/>
              <a:t>booklet and walking talking mock</a:t>
            </a:r>
          </a:p>
        </p:txBody>
      </p:sp>
      <p:sp>
        <p:nvSpPr>
          <p:cNvPr id="323" name="TextBox 322"/>
          <p:cNvSpPr txBox="1"/>
          <p:nvPr/>
        </p:nvSpPr>
        <p:spPr>
          <a:xfrm>
            <a:off x="3720309" y="3168785"/>
            <a:ext cx="8065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/>
              <a:t>Prepare for P3 skills examination – mock and revision</a:t>
            </a:r>
          </a:p>
        </p:txBody>
      </p:sp>
      <p:sp>
        <p:nvSpPr>
          <p:cNvPr id="324" name="TextBox 323"/>
          <p:cNvSpPr txBox="1"/>
          <p:nvPr/>
        </p:nvSpPr>
        <p:spPr>
          <a:xfrm>
            <a:off x="4637762" y="646021"/>
            <a:ext cx="981961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/>
              <a:t>P- Carbon cycle – focus on carbon cycle, planetary health, increasing demand for energy and climate systems  </a:t>
            </a:r>
            <a:r>
              <a:rPr lang="en-GB" sz="800" dirty="0">
                <a:solidFill>
                  <a:srgbClr val="7030A0"/>
                </a:solidFill>
              </a:rPr>
              <a:t>Development of PEEL</a:t>
            </a:r>
            <a:r>
              <a:rPr lang="en-GB" sz="800" dirty="0"/>
              <a:t>, exam technique</a:t>
            </a:r>
            <a:r>
              <a:rPr lang="en-GB" sz="800" dirty="0">
                <a:solidFill>
                  <a:srgbClr val="0070C0"/>
                </a:solidFill>
              </a:rPr>
              <a:t>, graph </a:t>
            </a:r>
            <a:r>
              <a:rPr lang="en-GB" sz="800" dirty="0"/>
              <a:t>and </a:t>
            </a:r>
            <a:r>
              <a:rPr lang="en-GB" sz="800" dirty="0">
                <a:solidFill>
                  <a:schemeClr val="accent4"/>
                </a:solidFill>
              </a:rPr>
              <a:t>map skills </a:t>
            </a:r>
            <a:r>
              <a:rPr lang="en-GB" sz="800" dirty="0"/>
              <a:t>and </a:t>
            </a:r>
            <a:r>
              <a:rPr lang="en-GB" sz="800" dirty="0">
                <a:solidFill>
                  <a:srgbClr val="FF0000"/>
                </a:solidFill>
              </a:rPr>
              <a:t>debate skills</a:t>
            </a:r>
          </a:p>
          <a:p>
            <a:endParaRPr lang="en-GB" sz="800" dirty="0"/>
          </a:p>
        </p:txBody>
      </p:sp>
      <p:sp>
        <p:nvSpPr>
          <p:cNvPr id="325" name="TextBox 324"/>
          <p:cNvSpPr txBox="1"/>
          <p:nvPr/>
        </p:nvSpPr>
        <p:spPr>
          <a:xfrm>
            <a:off x="6778368" y="3242126"/>
            <a:ext cx="7943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/>
              <a:t>Reflect, review and improve Independent investigation</a:t>
            </a:r>
          </a:p>
        </p:txBody>
      </p:sp>
      <p:sp>
        <p:nvSpPr>
          <p:cNvPr id="379" name="TextBox 378"/>
          <p:cNvSpPr txBox="1"/>
          <p:nvPr/>
        </p:nvSpPr>
        <p:spPr>
          <a:xfrm>
            <a:off x="7668500" y="787066"/>
            <a:ext cx="9534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/>
              <a:t>H – Superpowers –links to globalisation and development, </a:t>
            </a:r>
            <a:r>
              <a:rPr lang="en-GB" sz="800" dirty="0">
                <a:solidFill>
                  <a:srgbClr val="7030A0"/>
                </a:solidFill>
              </a:rPr>
              <a:t>Development of PEEL</a:t>
            </a:r>
            <a:r>
              <a:rPr lang="en-GB" sz="800" dirty="0"/>
              <a:t>, exam technique</a:t>
            </a:r>
            <a:r>
              <a:rPr lang="en-GB" sz="800" dirty="0">
                <a:solidFill>
                  <a:srgbClr val="0070C0"/>
                </a:solidFill>
              </a:rPr>
              <a:t>, graph </a:t>
            </a:r>
            <a:r>
              <a:rPr lang="en-GB" sz="800" dirty="0"/>
              <a:t>and </a:t>
            </a:r>
            <a:r>
              <a:rPr lang="en-GB" sz="800" dirty="0">
                <a:solidFill>
                  <a:schemeClr val="accent4"/>
                </a:solidFill>
              </a:rPr>
              <a:t>map skills </a:t>
            </a:r>
            <a:r>
              <a:rPr lang="en-GB" sz="800" dirty="0"/>
              <a:t>and </a:t>
            </a:r>
            <a:r>
              <a:rPr lang="en-GB" sz="800" dirty="0">
                <a:solidFill>
                  <a:srgbClr val="FF0000"/>
                </a:solidFill>
              </a:rPr>
              <a:t>debate skills</a:t>
            </a:r>
          </a:p>
        </p:txBody>
      </p:sp>
      <p:sp>
        <p:nvSpPr>
          <p:cNvPr id="382" name="TextBox 381"/>
          <p:cNvSpPr txBox="1"/>
          <p:nvPr/>
        </p:nvSpPr>
        <p:spPr>
          <a:xfrm>
            <a:off x="4833653" y="3244523"/>
            <a:ext cx="15629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/>
              <a:t>H –Migration, identity and </a:t>
            </a:r>
            <a:r>
              <a:rPr lang="en-GB" sz="800" dirty="0" err="1"/>
              <a:t>sov</a:t>
            </a:r>
            <a:r>
              <a:rPr lang="en-GB" sz="800" dirty="0"/>
              <a:t> – superpower, globalisation links; </a:t>
            </a:r>
            <a:r>
              <a:rPr lang="en-GB" sz="800" dirty="0">
                <a:solidFill>
                  <a:srgbClr val="7030A0"/>
                </a:solidFill>
              </a:rPr>
              <a:t>Development of PEEL</a:t>
            </a:r>
            <a:r>
              <a:rPr lang="en-GB" sz="800" dirty="0"/>
              <a:t>, exam technique, </a:t>
            </a:r>
            <a:r>
              <a:rPr lang="en-GB" sz="800" dirty="0">
                <a:solidFill>
                  <a:srgbClr val="0070C0"/>
                </a:solidFill>
              </a:rPr>
              <a:t>graph</a:t>
            </a:r>
            <a:r>
              <a:rPr lang="en-GB" sz="800" dirty="0"/>
              <a:t> </a:t>
            </a:r>
            <a:r>
              <a:rPr lang="en-GB" sz="800" dirty="0">
                <a:solidFill>
                  <a:srgbClr val="FFC000"/>
                </a:solidFill>
              </a:rPr>
              <a:t>and map skills </a:t>
            </a:r>
            <a:r>
              <a:rPr lang="en-GB" sz="800" dirty="0"/>
              <a:t>and </a:t>
            </a:r>
            <a:r>
              <a:rPr lang="en-GB" sz="800" dirty="0">
                <a:solidFill>
                  <a:srgbClr val="FF0000"/>
                </a:solidFill>
              </a:rPr>
              <a:t>debate skills</a:t>
            </a:r>
          </a:p>
          <a:p>
            <a:endParaRPr lang="en-GB" sz="800" dirty="0"/>
          </a:p>
        </p:txBody>
      </p:sp>
      <p:sp>
        <p:nvSpPr>
          <p:cNvPr id="391" name="TextBox 390"/>
          <p:cNvSpPr txBox="1"/>
          <p:nvPr/>
        </p:nvSpPr>
        <p:spPr>
          <a:xfrm>
            <a:off x="8797163" y="4547036"/>
            <a:ext cx="7858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/>
              <a:t>Create proposal for Ind. </a:t>
            </a:r>
            <a:r>
              <a:rPr lang="en-GB" sz="800" dirty="0" err="1"/>
              <a:t>Inv</a:t>
            </a:r>
            <a:endParaRPr lang="en-GB" sz="800" dirty="0"/>
          </a:p>
        </p:txBody>
      </p:sp>
      <p:sp>
        <p:nvSpPr>
          <p:cNvPr id="398" name="TextBox 397"/>
          <p:cNvSpPr txBox="1"/>
          <p:nvPr/>
        </p:nvSpPr>
        <p:spPr>
          <a:xfrm>
            <a:off x="7473139" y="3806345"/>
            <a:ext cx="7101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/>
              <a:t>Planning and preparation for Ind. </a:t>
            </a:r>
            <a:r>
              <a:rPr lang="en-GB" sz="800" dirty="0" err="1"/>
              <a:t>Inv</a:t>
            </a:r>
            <a:endParaRPr lang="en-GB" sz="800" dirty="0"/>
          </a:p>
        </p:txBody>
      </p:sp>
      <p:sp>
        <p:nvSpPr>
          <p:cNvPr id="399" name="TextBox 398"/>
          <p:cNvSpPr txBox="1"/>
          <p:nvPr/>
        </p:nvSpPr>
        <p:spPr>
          <a:xfrm>
            <a:off x="8909995" y="3083972"/>
            <a:ext cx="5786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/>
              <a:t>Intro and methods planning </a:t>
            </a:r>
            <a:r>
              <a:rPr lang="en-GB" sz="800" dirty="0" err="1"/>
              <a:t>Ind</a:t>
            </a:r>
            <a:r>
              <a:rPr lang="en-GB" sz="800" dirty="0"/>
              <a:t> </a:t>
            </a:r>
            <a:r>
              <a:rPr lang="en-GB" sz="800" dirty="0" err="1"/>
              <a:t>Inv</a:t>
            </a:r>
            <a:endParaRPr lang="en-GB" sz="800" dirty="0"/>
          </a:p>
        </p:txBody>
      </p:sp>
      <p:sp>
        <p:nvSpPr>
          <p:cNvPr id="403" name="TextBox 402"/>
          <p:cNvSpPr txBox="1"/>
          <p:nvPr/>
        </p:nvSpPr>
        <p:spPr>
          <a:xfrm>
            <a:off x="2567755" y="3989606"/>
            <a:ext cx="8171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/>
              <a:t>Review and reflect on the summer research task</a:t>
            </a:r>
          </a:p>
        </p:txBody>
      </p:sp>
      <p:sp>
        <p:nvSpPr>
          <p:cNvPr id="404" name="TextBox 403"/>
          <p:cNvSpPr txBox="1"/>
          <p:nvPr/>
        </p:nvSpPr>
        <p:spPr>
          <a:xfrm>
            <a:off x="2532365" y="5557726"/>
            <a:ext cx="18239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/>
              <a:t>H –Globalisation Key theme for Human learning  - Development of PEEL, exam technique, graph and map skills and debate skills</a:t>
            </a:r>
          </a:p>
          <a:p>
            <a:r>
              <a:rPr lang="en-GB" sz="800" dirty="0"/>
              <a:t> </a:t>
            </a:r>
          </a:p>
        </p:txBody>
      </p:sp>
      <p:sp>
        <p:nvSpPr>
          <p:cNvPr id="406" name="TextBox 405"/>
          <p:cNvSpPr txBox="1"/>
          <p:nvPr/>
        </p:nvSpPr>
        <p:spPr>
          <a:xfrm>
            <a:off x="6329237" y="548632"/>
            <a:ext cx="11250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/>
              <a:t>P – Water – Links to prior learning in KS3/4 with development of understanding of hydrological cycle, </a:t>
            </a:r>
            <a:r>
              <a:rPr lang="en-GB" sz="800" dirty="0">
                <a:solidFill>
                  <a:srgbClr val="7030A0"/>
                </a:solidFill>
              </a:rPr>
              <a:t>Development of PEEL</a:t>
            </a:r>
            <a:r>
              <a:rPr lang="en-GB" sz="800" dirty="0"/>
              <a:t>, exam technique</a:t>
            </a:r>
            <a:r>
              <a:rPr lang="en-GB" sz="800" dirty="0">
                <a:solidFill>
                  <a:srgbClr val="0070C0"/>
                </a:solidFill>
              </a:rPr>
              <a:t>, graph </a:t>
            </a:r>
            <a:r>
              <a:rPr lang="en-GB" sz="800" dirty="0"/>
              <a:t>and </a:t>
            </a:r>
            <a:r>
              <a:rPr lang="en-GB" sz="800" dirty="0">
                <a:solidFill>
                  <a:schemeClr val="accent4"/>
                </a:solidFill>
              </a:rPr>
              <a:t>map skills </a:t>
            </a:r>
            <a:r>
              <a:rPr lang="en-GB" sz="800" dirty="0"/>
              <a:t>and </a:t>
            </a:r>
            <a:r>
              <a:rPr lang="en-GB" sz="800" dirty="0">
                <a:solidFill>
                  <a:srgbClr val="FF0000"/>
                </a:solidFill>
              </a:rPr>
              <a:t>debate skills</a:t>
            </a:r>
          </a:p>
        </p:txBody>
      </p:sp>
      <p:sp>
        <p:nvSpPr>
          <p:cNvPr id="407" name="TextBox 406"/>
          <p:cNvSpPr txBox="1"/>
          <p:nvPr/>
        </p:nvSpPr>
        <p:spPr>
          <a:xfrm>
            <a:off x="3456748" y="4050671"/>
            <a:ext cx="9130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/>
              <a:t>P -  Tectonics – revisit and build upon GCSE </a:t>
            </a:r>
          </a:p>
        </p:txBody>
      </p:sp>
      <p:sp>
        <p:nvSpPr>
          <p:cNvPr id="408" name="TextBox 407"/>
          <p:cNvSpPr txBox="1"/>
          <p:nvPr/>
        </p:nvSpPr>
        <p:spPr>
          <a:xfrm>
            <a:off x="4750128" y="5285901"/>
            <a:ext cx="120134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/>
              <a:t>P –Coasts and fieldwork KS3/4 learning and </a:t>
            </a:r>
            <a:r>
              <a:rPr lang="en-GB" sz="800" dirty="0">
                <a:solidFill>
                  <a:srgbClr val="00B050"/>
                </a:solidFill>
              </a:rPr>
              <a:t>fieldwork</a:t>
            </a:r>
            <a:r>
              <a:rPr lang="en-GB" sz="800" dirty="0"/>
              <a:t> on management and features of glacial / coastal environment</a:t>
            </a:r>
          </a:p>
          <a:p>
            <a:endParaRPr lang="en-GB" sz="800" dirty="0"/>
          </a:p>
        </p:txBody>
      </p:sp>
      <p:sp>
        <p:nvSpPr>
          <p:cNvPr id="409" name="TextBox 408"/>
          <p:cNvSpPr txBox="1"/>
          <p:nvPr/>
        </p:nvSpPr>
        <p:spPr>
          <a:xfrm>
            <a:off x="6058864" y="5453420"/>
            <a:ext cx="16480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/>
              <a:t>H – Regenerating place – with a focus on both local and national areas and links to globalisation and the impact on place</a:t>
            </a:r>
          </a:p>
        </p:txBody>
      </p:sp>
      <p:sp>
        <p:nvSpPr>
          <p:cNvPr id="411" name="TextBox 410"/>
          <p:cNvSpPr txBox="1"/>
          <p:nvPr/>
        </p:nvSpPr>
        <p:spPr>
          <a:xfrm>
            <a:off x="8328084" y="5363258"/>
            <a:ext cx="8028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/>
              <a:t>Pilot study write up of fieldwork trips</a:t>
            </a:r>
          </a:p>
        </p:txBody>
      </p:sp>
      <p:sp>
        <p:nvSpPr>
          <p:cNvPr id="413" name="TextBox 412"/>
          <p:cNvSpPr txBox="1"/>
          <p:nvPr/>
        </p:nvSpPr>
        <p:spPr>
          <a:xfrm>
            <a:off x="582967" y="7385663"/>
            <a:ext cx="91739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800" dirty="0"/>
          </a:p>
        </p:txBody>
      </p:sp>
      <p:sp>
        <p:nvSpPr>
          <p:cNvPr id="414" name="TextBox 413"/>
          <p:cNvSpPr txBox="1"/>
          <p:nvPr/>
        </p:nvSpPr>
        <p:spPr>
          <a:xfrm>
            <a:off x="355467" y="7439124"/>
            <a:ext cx="14080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/>
              <a:t>P – Tectonics – Hazard management – revisit LIC /HIC case study learning and use of maps and data analysis</a:t>
            </a:r>
          </a:p>
        </p:txBody>
      </p:sp>
      <p:sp>
        <p:nvSpPr>
          <p:cNvPr id="415" name="TextBox 414"/>
          <p:cNvSpPr txBox="1"/>
          <p:nvPr/>
        </p:nvSpPr>
        <p:spPr>
          <a:xfrm>
            <a:off x="5035490" y="8064594"/>
            <a:ext cx="13309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/>
              <a:t>H – Resource management and Food case study – links to W&amp;C, population dynamics</a:t>
            </a:r>
          </a:p>
        </p:txBody>
      </p:sp>
      <p:sp>
        <p:nvSpPr>
          <p:cNvPr id="416" name="TextBox 415"/>
          <p:cNvSpPr txBox="1"/>
          <p:nvPr/>
        </p:nvSpPr>
        <p:spPr>
          <a:xfrm>
            <a:off x="2951032" y="7675355"/>
            <a:ext cx="12123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/>
              <a:t>P – Cold </a:t>
            </a:r>
            <a:r>
              <a:rPr lang="en-GB" sz="800" dirty="0" err="1"/>
              <a:t>Env</a:t>
            </a:r>
            <a:r>
              <a:rPr lang="en-GB" sz="800" dirty="0"/>
              <a:t> – link to ecosystems and rainforest - </a:t>
            </a:r>
          </a:p>
        </p:txBody>
      </p:sp>
      <p:sp>
        <p:nvSpPr>
          <p:cNvPr id="417" name="TextBox 416"/>
          <p:cNvSpPr txBox="1"/>
          <p:nvPr/>
        </p:nvSpPr>
        <p:spPr>
          <a:xfrm>
            <a:off x="4543647" y="7623312"/>
            <a:ext cx="45719" cy="4239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418" name="TextBox 417"/>
          <p:cNvSpPr txBox="1"/>
          <p:nvPr/>
        </p:nvSpPr>
        <p:spPr>
          <a:xfrm>
            <a:off x="4220773" y="6041819"/>
            <a:ext cx="9323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/>
              <a:t>P –Ecosystems and </a:t>
            </a:r>
          </a:p>
          <a:p>
            <a:r>
              <a:rPr lang="en-GB" sz="800" dirty="0"/>
              <a:t>Rainforests – link to Climate change and DME skills</a:t>
            </a:r>
          </a:p>
        </p:txBody>
      </p:sp>
      <p:sp>
        <p:nvSpPr>
          <p:cNvPr id="419" name="TextBox 418"/>
          <p:cNvSpPr txBox="1"/>
          <p:nvPr/>
        </p:nvSpPr>
        <p:spPr>
          <a:xfrm>
            <a:off x="6982052" y="9739165"/>
            <a:ext cx="10313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/>
              <a:t>UK Economy – links to development and urban world</a:t>
            </a:r>
          </a:p>
        </p:txBody>
      </p:sp>
      <p:sp>
        <p:nvSpPr>
          <p:cNvPr id="420" name="TextBox 419"/>
          <p:cNvSpPr txBox="1"/>
          <p:nvPr/>
        </p:nvSpPr>
        <p:spPr>
          <a:xfrm>
            <a:off x="4810714" y="7493188"/>
            <a:ext cx="1584750" cy="793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Review  formal assessment and create a revision plan.  DIRT used to reflect and self improve </a:t>
            </a:r>
          </a:p>
          <a:p>
            <a:endParaRPr lang="en-GB" dirty="0"/>
          </a:p>
        </p:txBody>
      </p:sp>
      <p:cxnSp>
        <p:nvCxnSpPr>
          <p:cNvPr id="251" name="Straight Connector 250">
            <a:extLst>
              <a:ext uri="{FF2B5EF4-FFF2-40B4-BE49-F238E27FC236}">
                <a16:creationId xmlns:a16="http://schemas.microsoft.com/office/drawing/2014/main" id="{C3FA2F8C-BD2B-EA46-8D5D-0F3383BE1ABC}"/>
              </a:ext>
            </a:extLst>
          </p:cNvPr>
          <p:cNvCxnSpPr>
            <a:cxnSpLocks/>
          </p:cNvCxnSpPr>
          <p:nvPr/>
        </p:nvCxnSpPr>
        <p:spPr>
          <a:xfrm flipH="1" flipV="1">
            <a:off x="2086476" y="13741729"/>
            <a:ext cx="112077" cy="355550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2133289" y="13995701"/>
            <a:ext cx="8908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solidFill>
                  <a:srgbClr val="00B050"/>
                </a:solidFill>
              </a:rPr>
              <a:t>Fieldwork</a:t>
            </a:r>
            <a:r>
              <a:rPr lang="en-GB" sz="800" dirty="0"/>
              <a:t> </a:t>
            </a:r>
            <a:r>
              <a:rPr lang="en-GB" sz="800" dirty="0">
                <a:solidFill>
                  <a:srgbClr val="FF0000"/>
                </a:solidFill>
              </a:rPr>
              <a:t>investigation into water on the land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035189" y="11948833"/>
            <a:ext cx="12175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/>
              <a:t>Ice World -Russia – Country investigation </a:t>
            </a:r>
            <a:r>
              <a:rPr lang="en-GB" sz="800" dirty="0">
                <a:solidFill>
                  <a:schemeClr val="accent4"/>
                </a:solidFill>
              </a:rPr>
              <a:t>map skills</a:t>
            </a:r>
            <a:r>
              <a:rPr lang="en-GB" sz="800" dirty="0"/>
              <a:t>, </a:t>
            </a:r>
            <a:r>
              <a:rPr lang="en-GB" sz="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data analysis</a:t>
            </a:r>
            <a:endParaRPr lang="en-GB" sz="800" dirty="0">
              <a:solidFill>
                <a:srgbClr val="0070C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788832" y="10482229"/>
            <a:ext cx="7763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Revisit  formal assessment and learn how to revise</a:t>
            </a:r>
          </a:p>
          <a:p>
            <a:endParaRPr lang="en-GB" sz="800" dirty="0"/>
          </a:p>
        </p:txBody>
      </p:sp>
      <p:sp>
        <p:nvSpPr>
          <p:cNvPr id="3" name="TextBox 2"/>
          <p:cNvSpPr txBox="1"/>
          <p:nvPr/>
        </p:nvSpPr>
        <p:spPr>
          <a:xfrm>
            <a:off x="3215131" y="8286482"/>
            <a:ext cx="425950" cy="4239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11" name="TextBox 10"/>
          <p:cNvSpPr txBox="1"/>
          <p:nvPr/>
        </p:nvSpPr>
        <p:spPr>
          <a:xfrm>
            <a:off x="2854138" y="8203295"/>
            <a:ext cx="9590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/>
              <a:t>P – Coasts- links to rivers erosional processes –future learning links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832535" y="9961755"/>
            <a:ext cx="13112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/>
              <a:t>Use of images to interpret and </a:t>
            </a:r>
            <a:r>
              <a:rPr lang="en-GB" sz="800" dirty="0">
                <a:solidFill>
                  <a:schemeClr val="accent1"/>
                </a:solidFill>
              </a:rPr>
              <a:t>DME </a:t>
            </a:r>
            <a:r>
              <a:rPr lang="en-GB" sz="800" dirty="0">
                <a:solidFill>
                  <a:srgbClr val="FF0000"/>
                </a:solidFill>
              </a:rPr>
              <a:t>and group work </a:t>
            </a:r>
            <a:r>
              <a:rPr lang="en-GB" sz="800" dirty="0"/>
              <a:t>in relation to  coastal defences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411588" y="7739771"/>
            <a:ext cx="7419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/>
              <a:t>P Glacial Landscapes – revisit KS3 learning and </a:t>
            </a:r>
            <a:r>
              <a:rPr lang="en-GB" sz="800" dirty="0">
                <a:solidFill>
                  <a:srgbClr val="00B050"/>
                </a:solidFill>
              </a:rPr>
              <a:t>fieldwork</a:t>
            </a:r>
            <a:r>
              <a:rPr lang="en-GB" sz="800" dirty="0"/>
              <a:t> on management and features of glacial environment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917660" y="6736035"/>
            <a:ext cx="55809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/>
              <a:t>Assessment – End of Unit exam tests, Self, peer and teacher assessment. Undertaken throughout the year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43139B3-9614-4479-8999-24B852DFD3EE}"/>
              </a:ext>
            </a:extLst>
          </p:cNvPr>
          <p:cNvSpPr txBox="1"/>
          <p:nvPr/>
        </p:nvSpPr>
        <p:spPr>
          <a:xfrm>
            <a:off x="2462863" y="6160099"/>
            <a:ext cx="901317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00" dirty="0"/>
              <a:t>P – Weather and Climate – KS3 links to W&amp;C and China</a:t>
            </a:r>
          </a:p>
          <a:p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10743210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5646</TotalTime>
  <Words>1140</Words>
  <Application>Microsoft Office PowerPoint</Application>
  <PresentationFormat>Custom</PresentationFormat>
  <Paragraphs>113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Company>St Mary's Catholic High School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Lee Peachey</dc:creator>
  <cp:lastModifiedBy>C Stoker (CJS)</cp:lastModifiedBy>
  <cp:revision>281</cp:revision>
  <cp:lastPrinted>2018-09-02T17:44:52Z</cp:lastPrinted>
  <dcterms:created xsi:type="dcterms:W3CDTF">2018-02-08T08:28:53Z</dcterms:created>
  <dcterms:modified xsi:type="dcterms:W3CDTF">2022-07-07T13:19:11Z</dcterms:modified>
</cp:coreProperties>
</file>