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8150" cx="7589825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70">
          <p15:clr>
            <a:srgbClr val="000000"/>
          </p15:clr>
        </p15:guide>
        <p15:guide id="2" pos="239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FX7/p/YCga+1yIRT3/VEziByh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70" orient="horz"/>
        <p:guide pos="23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11399" y="1241425"/>
            <a:ext cx="2374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7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11388" y="1241425"/>
            <a:ext cx="237490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49687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69215" y="1750885"/>
            <a:ext cx="6451200" cy="37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3025" lIns="66075" spcFirstLastPara="1" rIns="66075" wrap="square" tIns="33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4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948692" y="5619177"/>
            <a:ext cx="5692200" cy="25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517828" y="2667192"/>
            <a:ext cx="6546000" cy="4450200"/>
          </a:xfrm>
          <a:prstGeom prst="rect">
            <a:avLst/>
          </a:prstGeom>
          <a:noFill/>
          <a:ln>
            <a:noFill/>
          </a:ln>
        </p:spPr>
        <p:txBody>
          <a:bodyPr anchorCtr="0" anchor="b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4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517828" y="7159562"/>
            <a:ext cx="6546000" cy="23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521834" y="569969"/>
            <a:ext cx="6546000" cy="20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521834" y="2847920"/>
            <a:ext cx="6546000" cy="67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111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1716205" y="4284645"/>
            <a:ext cx="9066600" cy="163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-1604257" y="2695545"/>
            <a:ext cx="9066600" cy="48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111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21834" y="569969"/>
            <a:ext cx="6546000" cy="20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400350" y="2969270"/>
            <a:ext cx="6788700" cy="6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111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522769" y="713232"/>
            <a:ext cx="2447700" cy="2496300"/>
          </a:xfrm>
          <a:prstGeom prst="rect">
            <a:avLst/>
          </a:prstGeom>
          <a:noFill/>
          <a:ln>
            <a:noFill/>
          </a:ln>
        </p:spPr>
        <p:txBody>
          <a:bodyPr anchorCtr="0" anchor="b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3226541" y="1540384"/>
            <a:ext cx="3842100" cy="76029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22769" y="3209543"/>
            <a:ext cx="2447700" cy="59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522769" y="713232"/>
            <a:ext cx="2447700" cy="2496300"/>
          </a:xfrm>
          <a:prstGeom prst="rect">
            <a:avLst/>
          </a:prstGeom>
          <a:noFill/>
          <a:ln>
            <a:noFill/>
          </a:ln>
        </p:spPr>
        <p:txBody>
          <a:bodyPr anchorCtr="0" anchor="b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226541" y="1540384"/>
            <a:ext cx="3842100" cy="76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873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1pPr>
            <a:lvl2pPr indent="-3683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22769" y="3209543"/>
            <a:ext cx="2447700" cy="59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521834" y="569969"/>
            <a:ext cx="6546000" cy="20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522769" y="569597"/>
            <a:ext cx="6546000" cy="206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522770" y="2622613"/>
            <a:ext cx="3210600" cy="1285200"/>
          </a:xfrm>
          <a:prstGeom prst="rect">
            <a:avLst/>
          </a:prstGeom>
          <a:noFill/>
          <a:ln>
            <a:noFill/>
          </a:ln>
        </p:spPr>
        <p:txBody>
          <a:bodyPr anchorCtr="0" anchor="b" bIns="33025" lIns="66075" spcFirstLastPara="1" rIns="66075" wrap="square" tIns="33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522770" y="3907915"/>
            <a:ext cx="3210600" cy="57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111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3842203" y="2622613"/>
            <a:ext cx="3226500" cy="1285200"/>
          </a:xfrm>
          <a:prstGeom prst="rect">
            <a:avLst/>
          </a:prstGeom>
          <a:noFill/>
          <a:ln>
            <a:noFill/>
          </a:ln>
        </p:spPr>
        <p:txBody>
          <a:bodyPr anchorCtr="0" anchor="b" bIns="33025" lIns="66075" spcFirstLastPara="1" rIns="66075" wrap="square" tIns="33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3842203" y="3907915"/>
            <a:ext cx="3226500" cy="57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111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521834" y="569969"/>
            <a:ext cx="6546000" cy="20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521780" y="2847974"/>
            <a:ext cx="3225600" cy="67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111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3842202" y="2847974"/>
            <a:ext cx="3225600" cy="67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111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indent="-3111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521834" y="569969"/>
            <a:ext cx="6546000" cy="20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521834" y="2847920"/>
            <a:ext cx="6546000" cy="67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521834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513731" y="9915731"/>
            <a:ext cx="25620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5359652" y="9915731"/>
            <a:ext cx="17079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qualifications.pearson.com/content/dam/pdf/btec-tec-awards/information-technology/2017/specification-and-sample-assessments/Spec-BTEC-L1-2TECHAWD-DIT.pdf" TargetMode="External"/><Relationship Id="rId10" Type="http://schemas.openxmlformats.org/officeDocument/2006/relationships/hyperlink" Target="https://qualifications.pearson.com/content/dam/pdf/btec-tec-awards/enterprise/2022/specification-and-sample-assessments/60370634-btec-tech-award-enterprise-2022-spec.pdf" TargetMode="External"/><Relationship Id="rId13" Type="http://schemas.openxmlformats.org/officeDocument/2006/relationships/image" Target="../media/image4.png"/><Relationship Id="rId1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13.png"/><Relationship Id="rId9" Type="http://schemas.openxmlformats.org/officeDocument/2006/relationships/image" Target="../media/image9.png"/><Relationship Id="rId1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1.jpg"/><Relationship Id="rId7" Type="http://schemas.openxmlformats.org/officeDocument/2006/relationships/image" Target="../media/image6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-116201" y="-87613"/>
            <a:ext cx="7594500" cy="106986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2426" y="97187"/>
            <a:ext cx="7314300" cy="10427100"/>
          </a:xfrm>
          <a:prstGeom prst="rect">
            <a:avLst/>
          </a:prstGeom>
          <a:solidFill>
            <a:schemeClr val="lt1"/>
          </a:solidFill>
          <a:ln cap="flat" cmpd="sng" w="41275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flipH="1" rot="5400000">
            <a:off x="5214887" y="2511777"/>
            <a:ext cx="1711821" cy="1775650"/>
          </a:xfrm>
          <a:custGeom>
            <a:rect b="b" l="l" r="r" t="t"/>
            <a:pathLst>
              <a:path extrusionOk="0" h="2276475" w="2817812">
                <a:moveTo>
                  <a:pt x="0" y="1138238"/>
                </a:moveTo>
                <a:cubicBezTo>
                  <a:pt x="0" y="695870"/>
                  <a:pt x="317250" y="293569"/>
                  <a:pt x="813516" y="106629"/>
                </a:cubicBezTo>
                <a:cubicBezTo>
                  <a:pt x="1191118" y="-35611"/>
                  <a:pt x="1627282" y="-35540"/>
                  <a:pt x="2004813" y="106824"/>
                </a:cubicBezTo>
                <a:cubicBezTo>
                  <a:pt x="2501059" y="293955"/>
                  <a:pt x="2818122" y="696448"/>
                  <a:pt x="2817812" y="1138882"/>
                </a:cubicBezTo>
                <a:lnTo>
                  <a:pt x="2188389" y="1138594"/>
                </a:lnTo>
                <a:cubicBezTo>
                  <a:pt x="2188616" y="926715"/>
                  <a:pt x="1987675" y="736921"/>
                  <a:pt x="1683966" y="662154"/>
                </a:cubicBezTo>
                <a:cubicBezTo>
                  <a:pt x="1506774" y="618533"/>
                  <a:pt x="1311315" y="618511"/>
                  <a:pt x="1134100" y="662091"/>
                </a:cubicBezTo>
                <a:cubicBezTo>
                  <a:pt x="830445" y="736766"/>
                  <a:pt x="629423" y="926423"/>
                  <a:pt x="629423" y="1138237"/>
                </a:cubicBezTo>
                <a:lnTo>
                  <a:pt x="0" y="1138238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539474" y="2541754"/>
            <a:ext cx="4550100" cy="377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3" name="Google Shape;93;p1"/>
          <p:cNvCxnSpPr/>
          <p:nvPr/>
        </p:nvCxnSpPr>
        <p:spPr>
          <a:xfrm flipH="1">
            <a:off x="4594612" y="2449327"/>
            <a:ext cx="1500" cy="190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94" name="Google Shape;94;p1"/>
          <p:cNvSpPr txBox="1"/>
          <p:nvPr/>
        </p:nvSpPr>
        <p:spPr>
          <a:xfrm>
            <a:off x="4091469" y="488455"/>
            <a:ext cx="20514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251241" y="957971"/>
            <a:ext cx="35412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 2 BTEC ENTERPRISE- LEARNING JOURNEY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result for tuxford academy" id="96" name="Google Shape;96;p1"/>
          <p:cNvSpPr txBox="1"/>
          <p:nvPr/>
        </p:nvSpPr>
        <p:spPr>
          <a:xfrm>
            <a:off x="121472" y="-87613"/>
            <a:ext cx="237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013921" y="9947502"/>
            <a:ext cx="10314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OF BTEC ENTERPRISE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5730328" y="9876552"/>
            <a:ext cx="1128000" cy="4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A4.  Skills and characteristics of entrepreneurs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Reasons why enterprises start their own enterprise.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739395" y="9849323"/>
            <a:ext cx="949500" cy="6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A3. Aims and activities of enterprises 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the impact of activities in supporting the aims of enterprises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42476" y="2690963"/>
            <a:ext cx="695400" cy="5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REVISION!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 practice, Mock Papers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Techniques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856699" y="7694763"/>
            <a:ext cx="621600" cy="7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B2. Understanding customer needs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dentifying customer expectations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5842818" y="6981126"/>
            <a:ext cx="621600" cy="8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B4 Suitability of market research methods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size , cost, time and human resources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3" name="Google Shape;103;p1"/>
          <p:cNvCxnSpPr/>
          <p:nvPr/>
        </p:nvCxnSpPr>
        <p:spPr>
          <a:xfrm>
            <a:off x="2309211" y="4067769"/>
            <a:ext cx="1200" cy="151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4" name="Google Shape;104;p1"/>
          <p:cNvCxnSpPr/>
          <p:nvPr/>
        </p:nvCxnSpPr>
        <p:spPr>
          <a:xfrm flipH="1" rot="10800000">
            <a:off x="1139112" y="4317988"/>
            <a:ext cx="159900" cy="108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descr="https://static.thenounproject.com/png/1453463-200.png" id="105" name="Google Shape;10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08221" y="4302598"/>
            <a:ext cx="352380" cy="3523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static.thenounproject.com/png/2038242-200.png" id="106" name="Google Shape;10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35987" y="6444888"/>
            <a:ext cx="309054" cy="31001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static.thenounproject.com/png/2347958-200.png" id="107" name="Google Shape;10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9600" y="5150558"/>
            <a:ext cx="241650" cy="241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/>
          <p:nvPr/>
        </p:nvSpPr>
        <p:spPr>
          <a:xfrm>
            <a:off x="296234" y="304240"/>
            <a:ext cx="3075300" cy="555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Level 2 BTEC ENTERPRISE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Component 1 – Exploring Enterprises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Component 2 –  Planning and Presenting a Micro-Enterprise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Component 3 – Marketing and Finance External Exam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/>
          <p:nvPr/>
        </p:nvSpPr>
        <p:spPr>
          <a:xfrm flipH="1" rot="-5400000">
            <a:off x="807849" y="3839447"/>
            <a:ext cx="1711821" cy="1775650"/>
          </a:xfrm>
          <a:custGeom>
            <a:rect b="b" l="l" r="r" t="t"/>
            <a:pathLst>
              <a:path extrusionOk="0" h="2276475" w="2817812">
                <a:moveTo>
                  <a:pt x="0" y="1138238"/>
                </a:moveTo>
                <a:cubicBezTo>
                  <a:pt x="0" y="695870"/>
                  <a:pt x="317250" y="293569"/>
                  <a:pt x="813516" y="106629"/>
                </a:cubicBezTo>
                <a:cubicBezTo>
                  <a:pt x="1191118" y="-35611"/>
                  <a:pt x="1627282" y="-35540"/>
                  <a:pt x="2004813" y="106824"/>
                </a:cubicBezTo>
                <a:cubicBezTo>
                  <a:pt x="2501059" y="293955"/>
                  <a:pt x="2818122" y="696448"/>
                  <a:pt x="2817812" y="1138882"/>
                </a:cubicBezTo>
                <a:lnTo>
                  <a:pt x="2188389" y="1138594"/>
                </a:lnTo>
                <a:cubicBezTo>
                  <a:pt x="2188616" y="926715"/>
                  <a:pt x="1987675" y="736921"/>
                  <a:pt x="1683966" y="662154"/>
                </a:cubicBezTo>
                <a:cubicBezTo>
                  <a:pt x="1506774" y="618533"/>
                  <a:pt x="1311315" y="618511"/>
                  <a:pt x="1134100" y="662091"/>
                </a:cubicBezTo>
                <a:cubicBezTo>
                  <a:pt x="830445" y="736766"/>
                  <a:pt x="629423" y="926423"/>
                  <a:pt x="629423" y="1138237"/>
                </a:cubicBezTo>
                <a:lnTo>
                  <a:pt x="0" y="1138238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618803" y="5202894"/>
            <a:ext cx="4609284" cy="381872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 flipH="1" rot="5400000">
            <a:off x="5246631" y="7821592"/>
            <a:ext cx="1712785" cy="1775650"/>
          </a:xfrm>
          <a:custGeom>
            <a:rect b="b" l="l" r="r" t="t"/>
            <a:pathLst>
              <a:path extrusionOk="0" h="2276475" w="2819400">
                <a:moveTo>
                  <a:pt x="0" y="1138238"/>
                </a:moveTo>
                <a:cubicBezTo>
                  <a:pt x="0" y="695782"/>
                  <a:pt x="317555" y="293417"/>
                  <a:pt x="814250" y="106525"/>
                </a:cubicBezTo>
                <a:cubicBezTo>
                  <a:pt x="1191910" y="-35577"/>
                  <a:pt x="1628078" y="-35506"/>
                  <a:pt x="2005666" y="106720"/>
                </a:cubicBezTo>
                <a:cubicBezTo>
                  <a:pt x="2502342" y="293802"/>
                  <a:pt x="2819710" y="696360"/>
                  <a:pt x="2819399" y="1138883"/>
                </a:cubicBezTo>
                <a:lnTo>
                  <a:pt x="2189977" y="1138594"/>
                </a:lnTo>
                <a:cubicBezTo>
                  <a:pt x="2190205" y="926653"/>
                  <a:pt x="1988942" y="736816"/>
                  <a:pt x="1684795" y="662094"/>
                </a:cubicBezTo>
                <a:cubicBezTo>
                  <a:pt x="1507569" y="618553"/>
                  <a:pt x="1312108" y="618531"/>
                  <a:pt x="1134859" y="662032"/>
                </a:cubicBezTo>
                <a:cubicBezTo>
                  <a:pt x="830767" y="736662"/>
                  <a:pt x="629423" y="926362"/>
                  <a:pt x="629423" y="1138238"/>
                </a:cubicBezTo>
                <a:lnTo>
                  <a:pt x="0" y="1138238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666602" y="7809399"/>
            <a:ext cx="4564964" cy="396559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1633677" y="9181125"/>
            <a:ext cx="4609284" cy="378608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4" name="Google Shape;114;p1"/>
          <p:cNvGrpSpPr/>
          <p:nvPr/>
        </p:nvGrpSpPr>
        <p:grpSpPr>
          <a:xfrm>
            <a:off x="815956" y="8984660"/>
            <a:ext cx="949507" cy="791403"/>
            <a:chOff x="10793145" y="10750505"/>
            <a:chExt cx="1214980" cy="1304869"/>
          </a:xfrm>
        </p:grpSpPr>
        <p:sp>
          <p:nvSpPr>
            <p:cNvPr id="115" name="Google Shape;115;p1"/>
            <p:cNvSpPr/>
            <p:nvPr/>
          </p:nvSpPr>
          <p:spPr>
            <a:xfrm>
              <a:off x="10793145" y="10750505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anchorCtr="0" anchor="ctr" bIns="33025" lIns="66075" spcFirstLastPara="1" rIns="66075" wrap="square" tIns="330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10996170" y="10950521"/>
              <a:ext cx="840652" cy="90483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3025" lIns="66075" spcFirstLastPara="1" rIns="66075" wrap="square" tIns="330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7" name="Google Shape;117;p1"/>
            <p:cNvGrpSpPr/>
            <p:nvPr/>
          </p:nvGrpSpPr>
          <p:grpSpPr>
            <a:xfrm>
              <a:off x="10888337" y="10887343"/>
              <a:ext cx="967985" cy="998400"/>
              <a:chOff x="4506066" y="11982668"/>
              <a:chExt cx="967985" cy="998400"/>
            </a:xfrm>
          </p:grpSpPr>
          <p:grpSp>
            <p:nvGrpSpPr>
              <p:cNvPr id="118" name="Google Shape;118;p1"/>
              <p:cNvGrpSpPr/>
              <p:nvPr/>
            </p:nvGrpSpPr>
            <p:grpSpPr>
              <a:xfrm>
                <a:off x="4624477" y="12013584"/>
                <a:ext cx="849574" cy="955711"/>
                <a:chOff x="4624477" y="12013584"/>
                <a:chExt cx="849574" cy="955711"/>
              </a:xfrm>
            </p:grpSpPr>
            <p:sp>
              <p:nvSpPr>
                <p:cNvPr id="119" name="Google Shape;119;p1"/>
                <p:cNvSpPr txBox="1"/>
                <p:nvPr/>
              </p:nvSpPr>
              <p:spPr>
                <a:xfrm>
                  <a:off x="4624477" y="12013584"/>
                  <a:ext cx="841200" cy="338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33025" lIns="66075" spcFirstLastPara="1" rIns="66075" wrap="square" tIns="33025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Calibri"/>
                    <a:buNone/>
                  </a:pPr>
                  <a:r>
                    <a:rPr b="1" i="0" lang="en-US" sz="9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YEAR</a:t>
                  </a:r>
                  <a:endParaRPr b="0" i="0" sz="10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" name="Google Shape;120;p1"/>
                <p:cNvSpPr txBox="1"/>
                <p:nvPr/>
              </p:nvSpPr>
              <p:spPr>
                <a:xfrm>
                  <a:off x="4632851" y="12630895"/>
                  <a:ext cx="841200" cy="338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33025" lIns="66075" spcFirstLastPara="1" rIns="66075" wrap="square" tIns="33025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Calibri"/>
                    <a:buNone/>
                  </a:pPr>
                  <a:r>
                    <a:rPr b="1" i="0" lang="en-US" sz="9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BTEC</a:t>
                  </a:r>
                  <a:endParaRPr b="0" i="0" sz="10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21" name="Google Shape;121;p1"/>
              <p:cNvSpPr txBox="1"/>
              <p:nvPr/>
            </p:nvSpPr>
            <p:spPr>
              <a:xfrm>
                <a:off x="4506066" y="11982668"/>
                <a:ext cx="841200" cy="99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3025" lIns="66075" spcFirstLastPara="1" rIns="66075" wrap="square" tIns="33025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500"/>
                  <a:buFont typeface="Calibri"/>
                  <a:buNone/>
                </a:pPr>
                <a:r>
                  <a:rPr b="1" i="0" lang="en-US" sz="35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 b="0" i="0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cxnSp>
        <p:nvCxnSpPr>
          <p:cNvPr id="122" name="Google Shape;122;p1"/>
          <p:cNvCxnSpPr/>
          <p:nvPr/>
        </p:nvCxnSpPr>
        <p:spPr>
          <a:xfrm flipH="1">
            <a:off x="1254596" y="4996858"/>
            <a:ext cx="128700" cy="588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descr="See the source image" id="123" name="Google Shape;123;p1"/>
          <p:cNvPicPr preferRelativeResize="0"/>
          <p:nvPr/>
        </p:nvPicPr>
        <p:blipFill rotWithShape="1">
          <a:blip r:embed="rId6">
            <a:alphaModFix/>
          </a:blip>
          <a:srcRect b="15819" l="26912" r="26233" t="17404"/>
          <a:stretch/>
        </p:blipFill>
        <p:spPr>
          <a:xfrm>
            <a:off x="6689590" y="166880"/>
            <a:ext cx="695367" cy="40437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"/>
          <p:cNvSpPr/>
          <p:nvPr/>
        </p:nvSpPr>
        <p:spPr>
          <a:xfrm flipH="1" rot="-5400000">
            <a:off x="641378" y="1090367"/>
            <a:ext cx="1896023" cy="1775650"/>
          </a:xfrm>
          <a:custGeom>
            <a:rect b="b" l="l" r="r" t="t"/>
            <a:pathLst>
              <a:path extrusionOk="0" h="2276475" w="3121025">
                <a:moveTo>
                  <a:pt x="187314" y="597534"/>
                </a:moveTo>
                <a:cubicBezTo>
                  <a:pt x="496725" y="179471"/>
                  <a:pt x="1129581" y="-54448"/>
                  <a:pt x="1774757" y="10778"/>
                </a:cubicBezTo>
                <a:cubicBezTo>
                  <a:pt x="2546811" y="88830"/>
                  <a:pt x="3121515" y="570432"/>
                  <a:pt x="3121027" y="1138951"/>
                </a:cubicBezTo>
                <a:lnTo>
                  <a:pt x="2491602" y="1138663"/>
                </a:lnTo>
                <a:cubicBezTo>
                  <a:pt x="2492001" y="877836"/>
                  <a:pt x="2131421" y="659084"/>
                  <a:pt x="1656682" y="632144"/>
                </a:cubicBezTo>
                <a:cubicBezTo>
                  <a:pt x="1324924" y="613318"/>
                  <a:pt x="1000080" y="692906"/>
                  <a:pt x="805094" y="840788"/>
                </a:cubicBezTo>
                <a:lnTo>
                  <a:pt x="187314" y="597534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1574181" y="3868473"/>
            <a:ext cx="4609284" cy="394927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"/>
          <p:cNvSpPr/>
          <p:nvPr/>
        </p:nvSpPr>
        <p:spPr>
          <a:xfrm>
            <a:off x="483410" y="866507"/>
            <a:ext cx="1128000" cy="751200"/>
          </a:xfrm>
          <a:prstGeom prst="triangle">
            <a:avLst>
              <a:gd fmla="val 50000" name="adj"/>
            </a:avLst>
          </a:prstGeom>
          <a:gradFill>
            <a:gsLst>
              <a:gs pos="0">
                <a:srgbClr val="F6F8FC"/>
              </a:gs>
              <a:gs pos="38000">
                <a:srgbClr val="ABC0E4"/>
              </a:gs>
              <a:gs pos="38999">
                <a:srgbClr val="ABC0E4"/>
              </a:gs>
              <a:gs pos="83999">
                <a:srgbClr val="002060"/>
              </a:gs>
              <a:gs pos="100000">
                <a:srgbClr val="002060"/>
              </a:gs>
            </a:gsLst>
            <a:lin ang="5400000" scaled="0"/>
          </a:gra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"/>
          <p:cNvSpPr/>
          <p:nvPr/>
        </p:nvSpPr>
        <p:spPr>
          <a:xfrm flipH="1" rot="5400000">
            <a:off x="5304132" y="5170991"/>
            <a:ext cx="1711821" cy="1775650"/>
          </a:xfrm>
          <a:custGeom>
            <a:rect b="b" l="l" r="r" t="t"/>
            <a:pathLst>
              <a:path extrusionOk="0" h="2276475" w="2817812">
                <a:moveTo>
                  <a:pt x="0" y="1138238"/>
                </a:moveTo>
                <a:cubicBezTo>
                  <a:pt x="0" y="695870"/>
                  <a:pt x="317250" y="293569"/>
                  <a:pt x="813516" y="106629"/>
                </a:cubicBezTo>
                <a:cubicBezTo>
                  <a:pt x="1191118" y="-35611"/>
                  <a:pt x="1627282" y="-35540"/>
                  <a:pt x="2004813" y="106824"/>
                </a:cubicBezTo>
                <a:cubicBezTo>
                  <a:pt x="2501059" y="293955"/>
                  <a:pt x="2818122" y="696448"/>
                  <a:pt x="2817812" y="1138882"/>
                </a:cubicBezTo>
                <a:lnTo>
                  <a:pt x="2188389" y="1138594"/>
                </a:lnTo>
                <a:cubicBezTo>
                  <a:pt x="2188616" y="926715"/>
                  <a:pt x="1987675" y="736921"/>
                  <a:pt x="1683966" y="662154"/>
                </a:cubicBezTo>
                <a:cubicBezTo>
                  <a:pt x="1506774" y="618533"/>
                  <a:pt x="1311315" y="618511"/>
                  <a:pt x="1134100" y="662091"/>
                </a:cubicBezTo>
                <a:cubicBezTo>
                  <a:pt x="830445" y="736766"/>
                  <a:pt x="629423" y="926423"/>
                  <a:pt x="629423" y="1138237"/>
                </a:cubicBezTo>
                <a:lnTo>
                  <a:pt x="0" y="1138238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1633677" y="6537315"/>
            <a:ext cx="4609284" cy="375344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/>
          <p:nvPr/>
        </p:nvSpPr>
        <p:spPr>
          <a:xfrm flipH="1" rot="-5400000">
            <a:off x="939238" y="6502512"/>
            <a:ext cx="1711821" cy="1775650"/>
          </a:xfrm>
          <a:custGeom>
            <a:rect b="b" l="l" r="r" t="t"/>
            <a:pathLst>
              <a:path extrusionOk="0" h="2276475" w="2817812">
                <a:moveTo>
                  <a:pt x="0" y="1138238"/>
                </a:moveTo>
                <a:cubicBezTo>
                  <a:pt x="0" y="695870"/>
                  <a:pt x="317250" y="293569"/>
                  <a:pt x="813516" y="106629"/>
                </a:cubicBezTo>
                <a:cubicBezTo>
                  <a:pt x="1191118" y="-35611"/>
                  <a:pt x="1627282" y="-35540"/>
                  <a:pt x="2004813" y="106824"/>
                </a:cubicBezTo>
                <a:cubicBezTo>
                  <a:pt x="2501059" y="293955"/>
                  <a:pt x="2818122" y="696448"/>
                  <a:pt x="2817812" y="1138882"/>
                </a:cubicBezTo>
                <a:lnTo>
                  <a:pt x="2188389" y="1138594"/>
                </a:lnTo>
                <a:cubicBezTo>
                  <a:pt x="2188616" y="926715"/>
                  <a:pt x="1987675" y="736921"/>
                  <a:pt x="1683966" y="662154"/>
                </a:cubicBezTo>
                <a:cubicBezTo>
                  <a:pt x="1506774" y="618533"/>
                  <a:pt x="1311315" y="618511"/>
                  <a:pt x="1134100" y="662091"/>
                </a:cubicBezTo>
                <a:cubicBezTo>
                  <a:pt x="830445" y="736766"/>
                  <a:pt x="629423" y="926423"/>
                  <a:pt x="629423" y="1138237"/>
                </a:cubicBezTo>
                <a:lnTo>
                  <a:pt x="0" y="1138238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anchorCtr="0" anchor="ctr" bIns="33025" lIns="66075" spcFirstLastPara="1" rIns="66075" wrap="square" tIns="33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1840060" y="9663481"/>
            <a:ext cx="1416600" cy="7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Specification requirements. Overview of course components.  Hand out Workbooks. Student/Teacher expectations including Homework.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1" name="Google Shape;131;p1"/>
          <p:cNvCxnSpPr/>
          <p:nvPr/>
        </p:nvCxnSpPr>
        <p:spPr>
          <a:xfrm rot="10800000">
            <a:off x="2547208" y="9443943"/>
            <a:ext cx="0" cy="212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descr="noun_comment_531353.png" id="132" name="Google Shape;132;p1"/>
          <p:cNvPicPr preferRelativeResize="0"/>
          <p:nvPr/>
        </p:nvPicPr>
        <p:blipFill rotWithShape="1">
          <a:blip r:embed="rId7">
            <a:alphaModFix/>
          </a:blip>
          <a:srcRect b="13435" l="0" r="0" t="0"/>
          <a:stretch/>
        </p:blipFill>
        <p:spPr>
          <a:xfrm>
            <a:off x="1963397" y="10161726"/>
            <a:ext cx="516876" cy="34852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3" name="Google Shape;133;p1"/>
          <p:cNvGrpSpPr/>
          <p:nvPr/>
        </p:nvGrpSpPr>
        <p:grpSpPr>
          <a:xfrm>
            <a:off x="6169833" y="5434613"/>
            <a:ext cx="948308" cy="791482"/>
            <a:chOff x="11663681" y="9342017"/>
            <a:chExt cx="1215000" cy="1305000"/>
          </a:xfrm>
        </p:grpSpPr>
        <p:sp>
          <p:nvSpPr>
            <p:cNvPr id="134" name="Google Shape;134;p1"/>
            <p:cNvSpPr/>
            <p:nvPr/>
          </p:nvSpPr>
          <p:spPr>
            <a:xfrm>
              <a:off x="11663681" y="9342017"/>
              <a:ext cx="1215000" cy="1305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anchorCtr="0" anchor="ctr" bIns="33025" lIns="66075" spcFirstLastPara="1" rIns="66075" wrap="square" tIns="330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1851103" y="9542096"/>
              <a:ext cx="840300" cy="904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3025" lIns="66075" spcFirstLastPara="1" rIns="66075" wrap="square" tIns="330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6" name="Google Shape;136;p1"/>
            <p:cNvGrpSpPr/>
            <p:nvPr/>
          </p:nvGrpSpPr>
          <p:grpSpPr>
            <a:xfrm>
              <a:off x="11863366" y="9426059"/>
              <a:ext cx="863684" cy="1048061"/>
              <a:chOff x="5481095" y="10521384"/>
              <a:chExt cx="863684" cy="1048061"/>
            </a:xfrm>
          </p:grpSpPr>
          <p:grpSp>
            <p:nvGrpSpPr>
              <p:cNvPr id="137" name="Google Shape;137;p1"/>
              <p:cNvGrpSpPr/>
              <p:nvPr/>
            </p:nvGrpSpPr>
            <p:grpSpPr>
              <a:xfrm>
                <a:off x="5481095" y="10647684"/>
                <a:ext cx="863467" cy="921761"/>
                <a:chOff x="5481095" y="10647684"/>
                <a:chExt cx="863467" cy="921761"/>
              </a:xfrm>
            </p:grpSpPr>
            <p:sp>
              <p:nvSpPr>
                <p:cNvPr id="138" name="Google Shape;138;p1"/>
                <p:cNvSpPr txBox="1"/>
                <p:nvPr/>
              </p:nvSpPr>
              <p:spPr>
                <a:xfrm>
                  <a:off x="5481095" y="10647684"/>
                  <a:ext cx="841200" cy="338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33025" lIns="66075" spcFirstLastPara="1" rIns="66075" wrap="square" tIns="33025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Calibri"/>
                    <a:buNone/>
                  </a:pPr>
                  <a:r>
                    <a:rPr b="1" i="0" lang="en-US" sz="9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YEAR</a:t>
                  </a:r>
                  <a:endParaRPr b="0" i="0" sz="10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" name="Google Shape;139;p1"/>
                <p:cNvSpPr txBox="1"/>
                <p:nvPr/>
              </p:nvSpPr>
              <p:spPr>
                <a:xfrm>
                  <a:off x="5503362" y="11231045"/>
                  <a:ext cx="841200" cy="338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33025" lIns="66075" spcFirstLastPara="1" rIns="66075" wrap="square" tIns="33025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Calibri"/>
                    <a:buNone/>
                  </a:pPr>
                  <a:r>
                    <a:rPr b="1" i="0" lang="en-US" sz="9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BTEC</a:t>
                  </a:r>
                  <a:endParaRPr b="0" i="0" sz="10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40" name="Google Shape;140;p1"/>
              <p:cNvSpPr txBox="1"/>
              <p:nvPr/>
            </p:nvSpPr>
            <p:spPr>
              <a:xfrm>
                <a:off x="5503579" y="10521384"/>
                <a:ext cx="841200" cy="99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3025" lIns="66075" spcFirstLastPara="1" rIns="66075" wrap="square" tIns="33025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500"/>
                  <a:buFont typeface="Calibri"/>
                  <a:buNone/>
                </a:pPr>
                <a:r>
                  <a:rPr b="1" i="0" lang="en-US" sz="35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11</a:t>
                </a:r>
                <a:endParaRPr b="0" i="0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41" name="Google Shape;141;p1"/>
          <p:cNvSpPr txBox="1"/>
          <p:nvPr/>
        </p:nvSpPr>
        <p:spPr>
          <a:xfrm>
            <a:off x="3946697" y="8596616"/>
            <a:ext cx="1147800" cy="5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A2. Markets, Sectors, models and industry 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Exploring different sectors and business models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2" name="Google Shape;142;p1"/>
          <p:cNvCxnSpPr/>
          <p:nvPr/>
        </p:nvCxnSpPr>
        <p:spPr>
          <a:xfrm rot="10800000">
            <a:off x="5117538" y="9376159"/>
            <a:ext cx="7200" cy="348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3" name="Google Shape;143;p1"/>
          <p:cNvCxnSpPr/>
          <p:nvPr/>
        </p:nvCxnSpPr>
        <p:spPr>
          <a:xfrm rot="10800000">
            <a:off x="6235975" y="9493775"/>
            <a:ext cx="116700" cy="364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4" name="Google Shape;144;p1"/>
          <p:cNvCxnSpPr/>
          <p:nvPr/>
        </p:nvCxnSpPr>
        <p:spPr>
          <a:xfrm flipH="1">
            <a:off x="6032978" y="7765016"/>
            <a:ext cx="140100" cy="165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5" name="Google Shape;145;p1"/>
          <p:cNvCxnSpPr>
            <a:stCxn id="146" idx="2"/>
          </p:cNvCxnSpPr>
          <p:nvPr/>
        </p:nvCxnSpPr>
        <p:spPr>
          <a:xfrm>
            <a:off x="6238406" y="3554004"/>
            <a:ext cx="6300" cy="187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7" name="Google Shape;147;p1"/>
          <p:cNvCxnSpPr/>
          <p:nvPr/>
        </p:nvCxnSpPr>
        <p:spPr>
          <a:xfrm>
            <a:off x="2806315" y="2460425"/>
            <a:ext cx="8100" cy="122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8" name="Google Shape;148;p1"/>
          <p:cNvCxnSpPr/>
          <p:nvPr/>
        </p:nvCxnSpPr>
        <p:spPr>
          <a:xfrm rot="10800000">
            <a:off x="6929435" y="8677855"/>
            <a:ext cx="215700" cy="112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149" name="Google Shape;149;p1"/>
          <p:cNvGrpSpPr/>
          <p:nvPr/>
        </p:nvGrpSpPr>
        <p:grpSpPr>
          <a:xfrm>
            <a:off x="5887753" y="3176614"/>
            <a:ext cx="813124" cy="377390"/>
            <a:chOff x="7250975" y="14527478"/>
            <a:chExt cx="1042200" cy="621935"/>
          </a:xfrm>
        </p:grpSpPr>
        <p:pic>
          <p:nvPicPr>
            <p:cNvPr descr="noun_test_2937051.png" id="146" name="Google Shape;146;p1"/>
            <p:cNvPicPr preferRelativeResize="0"/>
            <p:nvPr/>
          </p:nvPicPr>
          <p:blipFill rotWithShape="1">
            <a:blip r:embed="rId8">
              <a:alphaModFix/>
            </a:blip>
            <a:srcRect b="16714" l="0" r="0" t="0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0" name="Google Shape;150;p1"/>
            <p:cNvSpPr txBox="1"/>
            <p:nvPr/>
          </p:nvSpPr>
          <p:spPr>
            <a:xfrm>
              <a:off x="7250975" y="14527478"/>
              <a:ext cx="1042200" cy="26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B.  End of Topic Test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51" name="Google Shape;151;p1"/>
          <p:cNvCxnSpPr/>
          <p:nvPr/>
        </p:nvCxnSpPr>
        <p:spPr>
          <a:xfrm>
            <a:off x="3151494" y="6375010"/>
            <a:ext cx="200400" cy="166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2" name="Google Shape;152;p1"/>
          <p:cNvCxnSpPr/>
          <p:nvPr/>
        </p:nvCxnSpPr>
        <p:spPr>
          <a:xfrm>
            <a:off x="2055105" y="6359549"/>
            <a:ext cx="46500" cy="197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153" name="Google Shape;153;p1"/>
          <p:cNvGrpSpPr/>
          <p:nvPr/>
        </p:nvGrpSpPr>
        <p:grpSpPr>
          <a:xfrm>
            <a:off x="2293756" y="2050838"/>
            <a:ext cx="813124" cy="377390"/>
            <a:chOff x="7250975" y="14527478"/>
            <a:chExt cx="1042200" cy="621935"/>
          </a:xfrm>
        </p:grpSpPr>
        <p:pic>
          <p:nvPicPr>
            <p:cNvPr descr="noun_test_2937051.png" id="154" name="Google Shape;154;p1"/>
            <p:cNvPicPr preferRelativeResize="0"/>
            <p:nvPr/>
          </p:nvPicPr>
          <p:blipFill rotWithShape="1">
            <a:blip r:embed="rId8">
              <a:alphaModFix/>
            </a:blip>
            <a:srcRect b="16714" l="0" r="0" t="0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1"/>
            <p:cNvSpPr txBox="1"/>
            <p:nvPr/>
          </p:nvSpPr>
          <p:spPr>
            <a:xfrm>
              <a:off x="7250975" y="14527478"/>
              <a:ext cx="1042200" cy="26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C.  End of Topic Test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" name="Google Shape;156;p1"/>
          <p:cNvGrpSpPr/>
          <p:nvPr/>
        </p:nvGrpSpPr>
        <p:grpSpPr>
          <a:xfrm>
            <a:off x="2199495" y="3489234"/>
            <a:ext cx="594980" cy="470867"/>
            <a:chOff x="8937372" y="15374294"/>
            <a:chExt cx="762600" cy="775984"/>
          </a:xfrm>
        </p:grpSpPr>
        <p:pic>
          <p:nvPicPr>
            <p:cNvPr descr="noun_test_2937051.png" id="157" name="Google Shape;157;p1"/>
            <p:cNvPicPr preferRelativeResize="0"/>
            <p:nvPr/>
          </p:nvPicPr>
          <p:blipFill rotWithShape="1">
            <a:blip r:embed="rId8">
              <a:alphaModFix/>
            </a:blip>
            <a:srcRect b="16714" l="0" r="0" t="0"/>
            <a:stretch/>
          </p:blipFill>
          <p:spPr>
            <a:xfrm>
              <a:off x="9111179" y="15720165"/>
              <a:ext cx="516430" cy="4301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8" name="Google Shape;158;p1"/>
            <p:cNvSpPr txBox="1"/>
            <p:nvPr/>
          </p:nvSpPr>
          <p:spPr>
            <a:xfrm>
              <a:off x="8937372" y="15374294"/>
              <a:ext cx="762600" cy="41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A.  End of Topic Test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59" name="Google Shape;159;p1"/>
          <p:cNvCxnSpPr/>
          <p:nvPr/>
        </p:nvCxnSpPr>
        <p:spPr>
          <a:xfrm>
            <a:off x="790575" y="6772275"/>
            <a:ext cx="144000" cy="177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0" name="Google Shape;160;p1"/>
          <p:cNvCxnSpPr/>
          <p:nvPr/>
        </p:nvCxnSpPr>
        <p:spPr>
          <a:xfrm flipH="1">
            <a:off x="1670550" y="2437773"/>
            <a:ext cx="84600" cy="168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1" name="Google Shape;161;p1"/>
          <p:cNvCxnSpPr/>
          <p:nvPr/>
        </p:nvCxnSpPr>
        <p:spPr>
          <a:xfrm>
            <a:off x="3603138" y="2465525"/>
            <a:ext cx="2700" cy="1578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162" name="Google Shape;162;p1"/>
          <p:cNvGrpSpPr/>
          <p:nvPr/>
        </p:nvGrpSpPr>
        <p:grpSpPr>
          <a:xfrm>
            <a:off x="1130393" y="1641505"/>
            <a:ext cx="1446994" cy="805465"/>
            <a:chOff x="6573517" y="1550135"/>
            <a:chExt cx="1570089" cy="1210316"/>
          </a:xfrm>
        </p:grpSpPr>
        <p:pic>
          <p:nvPicPr>
            <p:cNvPr descr="https://static.thenounproject.com/png/2487582-200.png" id="163" name="Google Shape;163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6573517" y="1550135"/>
              <a:ext cx="1469996" cy="12103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4" name="Google Shape;164;p1"/>
            <p:cNvSpPr txBox="1"/>
            <p:nvPr/>
          </p:nvSpPr>
          <p:spPr>
            <a:xfrm rot="-780151">
              <a:off x="6969735" y="1737873"/>
              <a:ext cx="1141364" cy="419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External EXAM</a:t>
              </a:r>
              <a:endPara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May/ June</a:t>
              </a:r>
              <a:endPara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1"/>
          <p:cNvSpPr txBox="1"/>
          <p:nvPr/>
        </p:nvSpPr>
        <p:spPr>
          <a:xfrm>
            <a:off x="3374312" y="9947650"/>
            <a:ext cx="1128000" cy="2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A1. Size and Features of SME’s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the activities enterprises undertake and the characteristics and skills of the entrepreneurs that run them.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6" name="Google Shape;166;p1"/>
          <p:cNvCxnSpPr/>
          <p:nvPr/>
        </p:nvCxnSpPr>
        <p:spPr>
          <a:xfrm rot="10800000">
            <a:off x="3870508" y="9366576"/>
            <a:ext cx="0" cy="524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67" name="Google Shape;167;p1"/>
          <p:cNvSpPr txBox="1"/>
          <p:nvPr/>
        </p:nvSpPr>
        <p:spPr>
          <a:xfrm>
            <a:off x="5390998" y="8681920"/>
            <a:ext cx="1065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B1. Market research methods 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Benefits and drawbacks of a range of primary and secondary methods.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8" name="Google Shape;168;p1"/>
          <p:cNvCxnSpPr/>
          <p:nvPr/>
        </p:nvCxnSpPr>
        <p:spPr>
          <a:xfrm flipH="1">
            <a:off x="5253613" y="7615947"/>
            <a:ext cx="16800" cy="202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9" name="Google Shape;169;p1"/>
          <p:cNvCxnSpPr/>
          <p:nvPr/>
        </p:nvCxnSpPr>
        <p:spPr>
          <a:xfrm flipH="1" rot="10800000">
            <a:off x="788468" y="7526101"/>
            <a:ext cx="148200" cy="122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70" name="Google Shape;170;p1"/>
          <p:cNvSpPr txBox="1"/>
          <p:nvPr/>
        </p:nvSpPr>
        <p:spPr>
          <a:xfrm>
            <a:off x="289968" y="10178480"/>
            <a:ext cx="13548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6075" lIns="66075" spcFirstLastPara="1" rIns="66075" wrap="square" tIns="66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 x Lessons a Fortnight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Specification</a:t>
            </a:r>
            <a:r>
              <a:rPr b="0" i="0" lang="en-US" sz="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 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"/>
          <p:cNvSpPr txBox="1"/>
          <p:nvPr/>
        </p:nvSpPr>
        <p:spPr>
          <a:xfrm>
            <a:off x="4628300" y="8255950"/>
            <a:ext cx="1270500" cy="2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B3. Understanding competitor behaviour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the market/ feature of competitors </a:t>
            </a: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4883979" y="7041877"/>
            <a:ext cx="914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C1. PEST 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how the outcomes of situational analyses may affect enterprises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5144298" y="5752321"/>
            <a:ext cx="1031400" cy="2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C2. How presentation affects understanding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affect data - bias, misinterpretation, inaccurate conclusions etc</a:t>
            </a: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1447516" y="4852334"/>
            <a:ext cx="9141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A1. Targeting and segmenting the market How and why.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/>
          <p:cNvSpPr txBox="1"/>
          <p:nvPr/>
        </p:nvSpPr>
        <p:spPr>
          <a:xfrm>
            <a:off x="-314099" y="4443200"/>
            <a:ext cx="870300" cy="6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A2. 4p’s of the marketing mix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Exploring the product, price, place and promotion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/>
          <p:cNvSpPr txBox="1"/>
          <p:nvPr/>
        </p:nvSpPr>
        <p:spPr>
          <a:xfrm>
            <a:off x="-270175" y="3738075"/>
            <a:ext cx="12705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A3 Factors influencing the choice of marketing methods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Learners will explore the factors influencing the choice of marketing methods for enterprises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912000" y="3456463"/>
            <a:ext cx="13548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A4. Trust, reputation and loyalty 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Learners will explore the importance of brand image and reputation on attracting and retaining customers of enterprises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8" name="Google Shape;178;p1"/>
          <p:cNvCxnSpPr/>
          <p:nvPr/>
        </p:nvCxnSpPr>
        <p:spPr>
          <a:xfrm>
            <a:off x="522230" y="4701452"/>
            <a:ext cx="135900" cy="51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79" name="Google Shape;179;p1"/>
          <p:cNvCxnSpPr/>
          <p:nvPr/>
        </p:nvCxnSpPr>
        <p:spPr>
          <a:xfrm>
            <a:off x="4594450" y="9095402"/>
            <a:ext cx="1800" cy="165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80" name="Google Shape;180;p1"/>
          <p:cNvCxnSpPr/>
          <p:nvPr/>
        </p:nvCxnSpPr>
        <p:spPr>
          <a:xfrm flipH="1">
            <a:off x="6389025" y="8944263"/>
            <a:ext cx="3000" cy="153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1" name="Google Shape;181;p1"/>
          <p:cNvSpPr txBox="1"/>
          <p:nvPr/>
        </p:nvSpPr>
        <p:spPr>
          <a:xfrm>
            <a:off x="1852827" y="4309171"/>
            <a:ext cx="9141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 Financial documents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and interpret financial document</a:t>
            </a: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"/>
          <p:cNvSpPr txBox="1"/>
          <p:nvPr/>
        </p:nvSpPr>
        <p:spPr>
          <a:xfrm>
            <a:off x="2806325" y="3449350"/>
            <a:ext cx="12705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B2. Payment methods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the Impact on customers and enterprises of using different payment methods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"/>
          <p:cNvSpPr txBox="1"/>
          <p:nvPr/>
        </p:nvSpPr>
        <p:spPr>
          <a:xfrm>
            <a:off x="3052021" y="4293100"/>
            <a:ext cx="9141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B3. Revenue and costs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Learners will explore the sources of revenue and costs for enterprises 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"/>
          <p:cNvSpPr txBox="1"/>
          <p:nvPr/>
        </p:nvSpPr>
        <p:spPr>
          <a:xfrm>
            <a:off x="4129250" y="4337888"/>
            <a:ext cx="11478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B4. Financial statements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and interpret financial statements for enterprises.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" name="Google Shape;185;p1"/>
          <p:cNvCxnSpPr/>
          <p:nvPr/>
        </p:nvCxnSpPr>
        <p:spPr>
          <a:xfrm flipH="1" rot="10800000">
            <a:off x="4466452" y="7526096"/>
            <a:ext cx="24600" cy="309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86" name="Google Shape;186;p1"/>
          <p:cNvCxnSpPr/>
          <p:nvPr/>
        </p:nvCxnSpPr>
        <p:spPr>
          <a:xfrm flipH="1" rot="10800000">
            <a:off x="5887741" y="8277167"/>
            <a:ext cx="249000" cy="57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7" name="Google Shape;187;p1"/>
          <p:cNvSpPr txBox="1"/>
          <p:nvPr/>
        </p:nvSpPr>
        <p:spPr>
          <a:xfrm>
            <a:off x="5049325" y="2004300"/>
            <a:ext cx="13986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C4. Break-even point and break-even analysis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Calculate the break-even point and margin of safety, construct and interpret a break-even chart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"/>
          <p:cNvSpPr txBox="1"/>
          <p:nvPr/>
        </p:nvSpPr>
        <p:spPr>
          <a:xfrm>
            <a:off x="4780647" y="2943650"/>
            <a:ext cx="12399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C1. Budgeting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the range of budgets used by enterprises, calculate simple budget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"/>
          <p:cNvSpPr txBox="1"/>
          <p:nvPr/>
        </p:nvSpPr>
        <p:spPr>
          <a:xfrm>
            <a:off x="4007450" y="1913775"/>
            <a:ext cx="9483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C5 Sources of business finance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why enterprises plan different sources of finance for different purposes,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0" name="Google Shape;190;p1"/>
          <p:cNvCxnSpPr/>
          <p:nvPr/>
        </p:nvCxnSpPr>
        <p:spPr>
          <a:xfrm flipH="1">
            <a:off x="4423602" y="6448430"/>
            <a:ext cx="6900" cy="119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1" name="Google Shape;191;p1"/>
          <p:cNvSpPr txBox="1"/>
          <p:nvPr/>
        </p:nvSpPr>
        <p:spPr>
          <a:xfrm>
            <a:off x="3169346" y="2140663"/>
            <a:ext cx="8703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and exam prep</a:t>
            </a: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2" name="Google Shape;192;p1"/>
          <p:cNvCxnSpPr/>
          <p:nvPr/>
        </p:nvCxnSpPr>
        <p:spPr>
          <a:xfrm flipH="1">
            <a:off x="5391000" y="6410325"/>
            <a:ext cx="19200" cy="3048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3" name="Google Shape;193;p1"/>
          <p:cNvSpPr txBox="1"/>
          <p:nvPr/>
        </p:nvSpPr>
        <p:spPr>
          <a:xfrm>
            <a:off x="3500661" y="2995552"/>
            <a:ext cx="9483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C2. Cash Flow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Explore, complete and interpret cash flow forecasts and statements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"/>
          <p:cNvSpPr txBox="1"/>
          <p:nvPr/>
        </p:nvSpPr>
        <p:spPr>
          <a:xfrm>
            <a:off x="1593453" y="2984000"/>
            <a:ext cx="12129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C3. Suggesting improvements to cash flow problems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the effects of positive and negative cash flow on enterprises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5" name="Google Shape;195;p1"/>
          <p:cNvCxnSpPr/>
          <p:nvPr/>
        </p:nvCxnSpPr>
        <p:spPr>
          <a:xfrm flipH="1" rot="10800000">
            <a:off x="1978203" y="2874998"/>
            <a:ext cx="300" cy="105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6" name="Google Shape;196;p1"/>
          <p:cNvCxnSpPr/>
          <p:nvPr/>
        </p:nvCxnSpPr>
        <p:spPr>
          <a:xfrm flipH="1" rot="10800000">
            <a:off x="884661" y="2541759"/>
            <a:ext cx="83400" cy="140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197" name="Google Shape;197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208248" y="2240274"/>
            <a:ext cx="462137" cy="45069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8" name="Google Shape;198;p1"/>
          <p:cNvCxnSpPr/>
          <p:nvPr/>
        </p:nvCxnSpPr>
        <p:spPr>
          <a:xfrm>
            <a:off x="3090288" y="3868463"/>
            <a:ext cx="2700" cy="1908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9" name="Google Shape;199;p1"/>
          <p:cNvCxnSpPr/>
          <p:nvPr/>
        </p:nvCxnSpPr>
        <p:spPr>
          <a:xfrm flipH="1">
            <a:off x="5148850" y="3868475"/>
            <a:ext cx="39000" cy="173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0" name="Google Shape;200;p1"/>
          <p:cNvCxnSpPr/>
          <p:nvPr/>
        </p:nvCxnSpPr>
        <p:spPr>
          <a:xfrm>
            <a:off x="1868726" y="3811328"/>
            <a:ext cx="2700" cy="132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01" name="Google Shape;201;p1"/>
          <p:cNvSpPr txBox="1"/>
          <p:nvPr/>
        </p:nvSpPr>
        <p:spPr>
          <a:xfrm>
            <a:off x="1398875" y="937750"/>
            <a:ext cx="782700" cy="450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6075" lIns="66075" spcFirstLastPara="1" rIns="66075" wrap="square" tIns="66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1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Where to next??</a:t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1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Vocational Qualification L3</a:t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1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Levels </a:t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1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Apprenticeships </a:t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1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2" name="Google Shape;202;p1"/>
          <p:cNvCxnSpPr/>
          <p:nvPr/>
        </p:nvCxnSpPr>
        <p:spPr>
          <a:xfrm rot="10800000">
            <a:off x="4483322" y="4189206"/>
            <a:ext cx="7500" cy="12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3" name="Google Shape;203;p1"/>
          <p:cNvCxnSpPr/>
          <p:nvPr/>
        </p:nvCxnSpPr>
        <p:spPr>
          <a:xfrm rot="10800000">
            <a:off x="4032139" y="2854284"/>
            <a:ext cx="7500" cy="12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4" name="Google Shape;204;p1"/>
          <p:cNvCxnSpPr/>
          <p:nvPr/>
        </p:nvCxnSpPr>
        <p:spPr>
          <a:xfrm rot="10800000">
            <a:off x="2302951" y="4184104"/>
            <a:ext cx="7500" cy="12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205" name="Google Shape;205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08258" y="8225511"/>
            <a:ext cx="241651" cy="24165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6" name="Google Shape;206;p1"/>
          <p:cNvCxnSpPr/>
          <p:nvPr/>
        </p:nvCxnSpPr>
        <p:spPr>
          <a:xfrm flipH="1">
            <a:off x="5733956" y="2567571"/>
            <a:ext cx="1500" cy="190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7" name="Google Shape;207;p1"/>
          <p:cNvCxnSpPr/>
          <p:nvPr/>
        </p:nvCxnSpPr>
        <p:spPr>
          <a:xfrm rot="10800000">
            <a:off x="5117392" y="2859786"/>
            <a:ext cx="7500" cy="12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08" name="Google Shape;208;p1"/>
          <p:cNvSpPr/>
          <p:nvPr/>
        </p:nvSpPr>
        <p:spPr>
          <a:xfrm>
            <a:off x="3572903" y="7847752"/>
            <a:ext cx="752374" cy="336975"/>
          </a:xfrm>
          <a:prstGeom prst="flowChartDecision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6075" lIns="66075" spcFirstLastPara="1" rIns="66075" wrap="square" tIns="660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1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Mock C/W</a:t>
            </a:r>
            <a:endParaRPr b="1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9" name="Google Shape;209;p1"/>
          <p:cNvGrpSpPr/>
          <p:nvPr/>
        </p:nvGrpSpPr>
        <p:grpSpPr>
          <a:xfrm>
            <a:off x="3031853" y="7117835"/>
            <a:ext cx="813124" cy="524735"/>
            <a:chOff x="7141089" y="14281339"/>
            <a:chExt cx="1042200" cy="864757"/>
          </a:xfrm>
        </p:grpSpPr>
        <p:pic>
          <p:nvPicPr>
            <p:cNvPr descr="noun_test_2937051.png" id="210" name="Google Shape;210;p1"/>
            <p:cNvPicPr preferRelativeResize="0"/>
            <p:nvPr/>
          </p:nvPicPr>
          <p:blipFill rotWithShape="1">
            <a:blip r:embed="rId8">
              <a:alphaModFix/>
            </a:blip>
            <a:srcRect b="16715" l="0" r="0" t="0"/>
            <a:stretch/>
          </p:blipFill>
          <p:spPr>
            <a:xfrm>
              <a:off x="7409356" y="14715983"/>
              <a:ext cx="516430" cy="4301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1" name="Google Shape;211;p1"/>
            <p:cNvSpPr txBox="1"/>
            <p:nvPr/>
          </p:nvSpPr>
          <p:spPr>
            <a:xfrm>
              <a:off x="7141089" y="14281339"/>
              <a:ext cx="1042200" cy="41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C/W Mock Feedback and Reflection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2" name="Google Shape;212;p1"/>
          <p:cNvGrpSpPr/>
          <p:nvPr/>
        </p:nvGrpSpPr>
        <p:grpSpPr>
          <a:xfrm>
            <a:off x="5269055" y="4397155"/>
            <a:ext cx="1147773" cy="734662"/>
            <a:chOff x="4548518" y="2990788"/>
            <a:chExt cx="1469996" cy="1210316"/>
          </a:xfrm>
        </p:grpSpPr>
        <p:pic>
          <p:nvPicPr>
            <p:cNvPr descr="https://static.thenounproject.com/png/2487582-200.png" id="213" name="Google Shape;213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4548518" y="2990788"/>
              <a:ext cx="1469996" cy="12103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4" name="Google Shape;214;p1"/>
            <p:cNvSpPr txBox="1"/>
            <p:nvPr/>
          </p:nvSpPr>
          <p:spPr>
            <a:xfrm rot="-780086">
              <a:off x="4643609" y="3186877"/>
              <a:ext cx="1321477" cy="473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Nov- Dec</a:t>
              </a:r>
              <a:endParaRPr b="1" i="0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 Assessment window</a:t>
              </a:r>
              <a:endParaRPr b="1" i="0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5" name="Google Shape;215;p1"/>
          <p:cNvSpPr/>
          <p:nvPr/>
        </p:nvSpPr>
        <p:spPr>
          <a:xfrm>
            <a:off x="4573157" y="5225326"/>
            <a:ext cx="752374" cy="336975"/>
          </a:xfrm>
          <a:prstGeom prst="flowChartDecision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6075" lIns="66075" spcFirstLastPara="1" rIns="66075" wrap="square" tIns="660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1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Mock C/W</a:t>
            </a:r>
            <a:endParaRPr b="1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6" name="Google Shape;216;p1"/>
          <p:cNvGrpSpPr/>
          <p:nvPr/>
        </p:nvGrpSpPr>
        <p:grpSpPr>
          <a:xfrm>
            <a:off x="4452998" y="4776373"/>
            <a:ext cx="813124" cy="427963"/>
            <a:chOff x="8508095" y="14438014"/>
            <a:chExt cx="1042200" cy="705278"/>
          </a:xfrm>
        </p:grpSpPr>
        <p:pic>
          <p:nvPicPr>
            <p:cNvPr descr="noun_test_2937051.png" id="217" name="Google Shape;217;p1"/>
            <p:cNvPicPr preferRelativeResize="0"/>
            <p:nvPr/>
          </p:nvPicPr>
          <p:blipFill rotWithShape="1">
            <a:blip r:embed="rId8">
              <a:alphaModFix/>
            </a:blip>
            <a:srcRect b="16715" l="0" r="0" t="0"/>
            <a:stretch/>
          </p:blipFill>
          <p:spPr>
            <a:xfrm>
              <a:off x="8770968" y="14713179"/>
              <a:ext cx="516430" cy="4301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8" name="Google Shape;218;p1"/>
            <p:cNvSpPr txBox="1"/>
            <p:nvPr/>
          </p:nvSpPr>
          <p:spPr>
            <a:xfrm>
              <a:off x="8508095" y="14438014"/>
              <a:ext cx="1042200" cy="41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C/W Feedback and Reflection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9" name="Google Shape;219;p1"/>
          <p:cNvSpPr/>
          <p:nvPr/>
        </p:nvSpPr>
        <p:spPr>
          <a:xfrm>
            <a:off x="2172138" y="7026288"/>
            <a:ext cx="752400" cy="713100"/>
          </a:xfrm>
          <a:prstGeom prst="flowChartConnector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6075" lIns="66075" spcFirstLastPara="1" rIns="66075" wrap="square" tIns="660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Comp1  C/W Pearson set assignment  </a:t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30% </a:t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"/>
          <p:cNvSpPr/>
          <p:nvPr/>
        </p:nvSpPr>
        <p:spPr>
          <a:xfrm>
            <a:off x="5996878" y="4725029"/>
            <a:ext cx="594900" cy="408300"/>
          </a:xfrm>
          <a:prstGeom prst="flowChartConnector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6075" lIns="66075" spcFirstLastPara="1" rIns="66075" wrap="square" tIns="660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 2 - C/W</a:t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30%</a:t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"/>
          <p:cNvSpPr/>
          <p:nvPr/>
        </p:nvSpPr>
        <p:spPr>
          <a:xfrm>
            <a:off x="2199501" y="5168288"/>
            <a:ext cx="695400" cy="408300"/>
          </a:xfrm>
          <a:prstGeom prst="flowChartConnector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6075" lIns="66075" spcFirstLastPara="1" rIns="66075" wrap="square" tIns="660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 3 Exam</a:t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40%</a:t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47951" y="7390151"/>
            <a:ext cx="782700" cy="1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A1. Choosing ideas for a micro enterprise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Realistic and innovative ideas 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21483" y="6191132"/>
            <a:ext cx="782700" cy="1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A2. Plan for a micro enterprise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an accurate and realistic business plan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1398197" y="5801208"/>
            <a:ext cx="782700" cy="1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B1. Production of presentation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skills to produce and deliver an electronic presentation that summarises the business plan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"/>
          <p:cNvSpPr txBox="1"/>
          <p:nvPr/>
        </p:nvSpPr>
        <p:spPr>
          <a:xfrm>
            <a:off x="2700828" y="5858733"/>
            <a:ext cx="782700" cy="1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B2. Delivery of presentation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Recording and delivering a presentation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"/>
          <p:cNvSpPr txBox="1"/>
          <p:nvPr/>
        </p:nvSpPr>
        <p:spPr>
          <a:xfrm>
            <a:off x="4129241" y="5974202"/>
            <a:ext cx="782700" cy="1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C1. Review of Presentation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of own skills demonstrated 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"/>
          <p:cNvSpPr txBox="1"/>
          <p:nvPr/>
        </p:nvSpPr>
        <p:spPr>
          <a:xfrm>
            <a:off x="222490" y="6304855"/>
            <a:ext cx="782700" cy="1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"/>
          <p:cNvSpPr txBox="1"/>
          <p:nvPr/>
        </p:nvSpPr>
        <p:spPr>
          <a:xfrm>
            <a:off x="3889733" y="7132197"/>
            <a:ext cx="949500" cy="1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025" lIns="66075" spcFirstLastPara="1" rIns="66075" wrap="square" tIns="33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1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C2. SWOT 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of the strengths, weaknesses, opportunities and threats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rPr b="0" i="0" lang="en-US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9" name="Google Shape;229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850786" y="8392210"/>
            <a:ext cx="255131" cy="255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598991" y="5584753"/>
            <a:ext cx="255131" cy="2551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1" name="Google Shape;231;p1"/>
          <p:cNvCxnSpPr/>
          <p:nvPr/>
        </p:nvCxnSpPr>
        <p:spPr>
          <a:xfrm rot="10800000">
            <a:off x="3505278" y="4170625"/>
            <a:ext cx="7500" cy="12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32" name="Google Shape;232;p1"/>
          <p:cNvCxnSpPr/>
          <p:nvPr/>
        </p:nvCxnSpPr>
        <p:spPr>
          <a:xfrm>
            <a:off x="1036838" y="4020593"/>
            <a:ext cx="135900" cy="51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33" name="Google Shape;233;p1"/>
          <p:cNvSpPr txBox="1"/>
          <p:nvPr/>
        </p:nvSpPr>
        <p:spPr>
          <a:xfrm>
            <a:off x="4510300" y="3351463"/>
            <a:ext cx="1316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1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B5</a:t>
            </a: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1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Profitability and liquidity</a:t>
            </a:r>
            <a:r>
              <a:rPr b="0" i="0" lang="en-US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Learners will explore how financial statements could be of interest to stakeholders. </a:t>
            </a:r>
            <a:endParaRPr b="0" i="0" sz="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4" name="Google Shape;234;p1"/>
          <p:cNvGrpSpPr/>
          <p:nvPr/>
        </p:nvGrpSpPr>
        <p:grpSpPr>
          <a:xfrm>
            <a:off x="39968" y="5381759"/>
            <a:ext cx="1834975" cy="834096"/>
            <a:chOff x="5493494" y="2826975"/>
            <a:chExt cx="2350121" cy="1374129"/>
          </a:xfrm>
        </p:grpSpPr>
        <p:pic>
          <p:nvPicPr>
            <p:cNvPr descr="https://static.thenounproject.com/png/2487582-200.png" id="235" name="Google Shape;235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5493494" y="2990788"/>
              <a:ext cx="1469996" cy="12103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6" name="Google Shape;236;p1"/>
            <p:cNvSpPr txBox="1"/>
            <p:nvPr/>
          </p:nvSpPr>
          <p:spPr>
            <a:xfrm rot="-779920">
              <a:off x="5568245" y="3068459"/>
              <a:ext cx="2226042" cy="692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5" lIns="66075" spcFirstLastPara="1" rIns="66075" wrap="square" tIns="330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March-May </a:t>
              </a:r>
              <a:endParaRPr b="1" i="0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rPr b="1" i="0" lang="en-US" sz="6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 Assessment window</a:t>
              </a:r>
              <a:endParaRPr b="1" i="0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2018-02-08T08:28:53Z</dcterms:created>
  <dc:creator>Lee Peachey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0x010100B51052956BE2E64A98D0B0B34DD6EE42</vt:lpwstr>
  </property>
</Properties>
</file>