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199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174C-329F-4325-AD03-FA9D8E8E2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677FC-EFBA-4B60-98D6-AE31544D2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4FAC4-C103-4C29-B2CE-F338C69B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9AEB-217B-45F3-9B7B-77A1733F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2758D-F32E-41CE-92DE-0A67240D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7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133CE-6F6C-4494-B9E7-1B548C36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2EBE6-1E20-4D99-B6D2-54DF7ECE1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1787F-F68A-4372-81EB-E50CB227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A7448-A848-4683-9F3A-641CD141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6582-4150-4405-B7AD-B01B8A43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6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0E787-9412-4805-B2D5-A79B06706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CB28E-1326-4223-8851-0D9314225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D2C25-CAE9-47EA-B779-07732320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08F10-105A-43C6-BF4F-A74CBF13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0E6A1-1E57-4372-9E16-F908769B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73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AA2E-7D70-4116-82C9-DFA429DC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DEE9A-43C4-4430-9EB6-454B01356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66664-30E1-4989-AF8C-79AF30E6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3C9C-E087-4508-BE91-25F79BC43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461AF-E23D-4735-8CCF-A0AB9F9D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8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75F4-45F8-4967-A62F-ACB7D6C5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38E7-BD41-40E0-9843-EE38700E7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CA35E-9458-40DC-A162-374075B41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265AE-6742-4CEE-97A3-C89FE9E9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3AFA4-66F4-4A34-829E-705A3B33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3A19-1A9C-43CA-84B5-E2AEBFA5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EA24-D108-4898-88C0-6936B2F06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1B84A-D988-44C5-9D53-90F33231C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364E-0A70-41C2-8E04-BEE821AD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9BE49-DC5F-4A22-BA20-E0B737D2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95FED-D4B3-4A5D-A5D4-F672A00E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6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0024-5BAA-4DB6-A884-E1DB76CFE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5CDCE-BBF2-4B91-BD12-F9E772FF0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2D283-0B0B-4C5A-BB2A-DB98F8B22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7A6D6-B4A9-4CDA-A0B1-7D4AA00B0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767BD-9914-447A-81C9-92681CA69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DE36F-82EB-4F05-9C81-26C1D07B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D2FC6-1BA9-45D7-BC9F-5CD17D22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B3CC2-AF1C-4886-8F92-6620A861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2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E6EE-CACB-4F91-A9EE-F0D21903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1CABC-A9A6-4202-8181-1A3D483A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41C89-0720-4621-BAD0-8CD11DF9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FFC42-F730-4122-A38C-5531FD65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5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554C5-9C20-47E4-AEE8-89C40D1E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B141A8-7F02-46C7-9509-99D96061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5E93E-BD67-47B7-B326-86A8AB27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6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5189-06A4-4BC8-BBF8-0E7F48BC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9E459-E44F-40CA-B999-2ED13BE1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E7F5C-597A-42A9-B01E-56E3E02F4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BD57B-BF38-4A7B-B786-9F46A9F6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7DB3D-3047-4816-A124-2C0FC3BA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4C939-9AE2-4543-9E92-9B84CDB8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65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5568-F1FE-4DAC-9B2D-62503B5F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F1C58E-465F-4F75-80EA-01A324B1E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FDF9D-937A-489B-8A64-F12EB01B3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61AFA-035E-483E-8EC7-0B5BC2C5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89B9E-F379-46A0-BAC1-1F483433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86A8D-751A-437D-BF19-C994A914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6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57E52-F929-4654-A1FD-AC6908258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A391C-140C-4CBF-8AAE-D0183315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B0DED-0FE0-4227-9BC8-FFC99C6AA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EE02E-B7EB-4403-B8EE-1B078B599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E3841-BFCE-45B1-B09B-DB9D0169D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5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A3FB7D-096A-45C6-8679-B07C74CC7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449965"/>
              </p:ext>
            </p:extLst>
          </p:nvPr>
        </p:nvGraphicFramePr>
        <p:xfrm>
          <a:off x="186545" y="1100022"/>
          <a:ext cx="11818909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782">
                  <a:extLst>
                    <a:ext uri="{9D8B030D-6E8A-4147-A177-3AD203B41FA5}">
                      <a16:colId xmlns:a16="http://schemas.microsoft.com/office/drawing/2014/main" val="487443340"/>
                    </a:ext>
                  </a:extLst>
                </a:gridCol>
                <a:gridCol w="1298261">
                  <a:extLst>
                    <a:ext uri="{9D8B030D-6E8A-4147-A177-3AD203B41FA5}">
                      <a16:colId xmlns:a16="http://schemas.microsoft.com/office/drawing/2014/main" val="4229405216"/>
                    </a:ext>
                  </a:extLst>
                </a:gridCol>
                <a:gridCol w="1291905">
                  <a:extLst>
                    <a:ext uri="{9D8B030D-6E8A-4147-A177-3AD203B41FA5}">
                      <a16:colId xmlns:a16="http://schemas.microsoft.com/office/drawing/2014/main" val="1138816620"/>
                    </a:ext>
                  </a:extLst>
                </a:gridCol>
                <a:gridCol w="1546901">
                  <a:extLst>
                    <a:ext uri="{9D8B030D-6E8A-4147-A177-3AD203B41FA5}">
                      <a16:colId xmlns:a16="http://schemas.microsoft.com/office/drawing/2014/main" val="3302743720"/>
                    </a:ext>
                  </a:extLst>
                </a:gridCol>
                <a:gridCol w="1313212">
                  <a:extLst>
                    <a:ext uri="{9D8B030D-6E8A-4147-A177-3AD203B41FA5}">
                      <a16:colId xmlns:a16="http://schemas.microsoft.com/office/drawing/2014/main" val="2417446487"/>
                    </a:ext>
                  </a:extLst>
                </a:gridCol>
                <a:gridCol w="1313212">
                  <a:extLst>
                    <a:ext uri="{9D8B030D-6E8A-4147-A177-3AD203B41FA5}">
                      <a16:colId xmlns:a16="http://schemas.microsoft.com/office/drawing/2014/main" val="2095311204"/>
                    </a:ext>
                  </a:extLst>
                </a:gridCol>
                <a:gridCol w="1313212">
                  <a:extLst>
                    <a:ext uri="{9D8B030D-6E8A-4147-A177-3AD203B41FA5}">
                      <a16:colId xmlns:a16="http://schemas.microsoft.com/office/drawing/2014/main" val="156386322"/>
                    </a:ext>
                  </a:extLst>
                </a:gridCol>
                <a:gridCol w="1313212">
                  <a:extLst>
                    <a:ext uri="{9D8B030D-6E8A-4147-A177-3AD203B41FA5}">
                      <a16:colId xmlns:a16="http://schemas.microsoft.com/office/drawing/2014/main" val="830127115"/>
                    </a:ext>
                  </a:extLst>
                </a:gridCol>
                <a:gridCol w="1313212">
                  <a:extLst>
                    <a:ext uri="{9D8B030D-6E8A-4147-A177-3AD203B41FA5}">
                      <a16:colId xmlns:a16="http://schemas.microsoft.com/office/drawing/2014/main" val="2294347321"/>
                    </a:ext>
                  </a:extLst>
                </a:gridCol>
              </a:tblGrid>
              <a:tr h="155901"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Lesson 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Lesson 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Lesson 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Lesson 4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Lesson 5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Lesson 6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Lesson 7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Lesson 8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9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dirty="0"/>
                        <a:t>1st Half term (sept-Oct)</a:t>
                      </a:r>
                    </a:p>
                    <a:p>
                      <a:r>
                        <a:rPr lang="en-GB" sz="1050" dirty="0"/>
                        <a:t>Personal development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Thriving at KS4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Learning habits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Learning habits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Learning habits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Managing myself  online and looking after my mental health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Employment rights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Budgeting and savings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Debt, tax and employment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864527"/>
                  </a:ext>
                </a:extLst>
              </a:tr>
              <a:tr h="723207">
                <a:tc>
                  <a:txBody>
                    <a:bodyPr/>
                    <a:lstStyle/>
                    <a:p>
                      <a:r>
                        <a:rPr lang="en-GB" sz="1050" dirty="0"/>
                        <a:t>2</a:t>
                      </a:r>
                      <a:r>
                        <a:rPr lang="en-GB" sz="1050" baseline="30000" dirty="0"/>
                        <a:t>nd</a:t>
                      </a:r>
                      <a:r>
                        <a:rPr lang="en-GB" sz="1050" dirty="0"/>
                        <a:t> half term (Nov-Dec) wellbeing and self awareness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Types of mental health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MH/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Child abuse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MH/S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Self-harm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Loneliness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MH,S </a:t>
                      </a:r>
                    </a:p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Suicide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Euthanasia- What is it?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 Euthanasia- Should it be made legal in the UK?</a:t>
                      </a:r>
                    </a:p>
                    <a:p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10514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GB" sz="1050" dirty="0"/>
                        <a:t>3</a:t>
                      </a:r>
                      <a:r>
                        <a:rPr lang="en-GB" sz="1050" baseline="30000" dirty="0"/>
                        <a:t>rd</a:t>
                      </a:r>
                      <a:r>
                        <a:rPr lang="en-GB" sz="1050" dirty="0"/>
                        <a:t> Half term (Jan-Feb)</a:t>
                      </a:r>
                    </a:p>
                    <a:p>
                      <a:r>
                        <a:rPr lang="en-GB" sz="1050" dirty="0"/>
                        <a:t>British Values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What does it meant it be British?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Hate Crimes in the UK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BV, S, MH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What are cults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BV, S 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 Immigration, refugees and asylum seekers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BV, S , MH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Who do people vote for in the UK and why?</a:t>
                      </a:r>
                    </a:p>
                    <a:p>
                      <a:r>
                        <a:rPr lang="en-GB" sz="1050" b="1" dirty="0"/>
                        <a:t>BV</a:t>
                      </a:r>
                    </a:p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Animal rights  in the UK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90972"/>
                  </a:ext>
                </a:extLst>
              </a:tr>
              <a:tr h="495352">
                <a:tc>
                  <a:txBody>
                    <a:bodyPr/>
                    <a:lstStyle/>
                    <a:p>
                      <a:r>
                        <a:rPr lang="en-GB" sz="1050" dirty="0"/>
                        <a:t>4</a:t>
                      </a:r>
                      <a:r>
                        <a:rPr lang="en-GB" sz="1050" baseline="30000" dirty="0"/>
                        <a:t>th</a:t>
                      </a:r>
                      <a:r>
                        <a:rPr lang="en-GB" sz="1050" dirty="0"/>
                        <a:t> half term (March-April)</a:t>
                      </a:r>
                    </a:p>
                    <a:p>
                      <a:r>
                        <a:rPr lang="en-GB" sz="1050" dirty="0"/>
                        <a:t>Staying safe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Knife Crime</a:t>
                      </a:r>
                    </a:p>
                    <a:p>
                      <a:r>
                        <a:rPr lang="en-GB" sz="1050" b="1" dirty="0"/>
                        <a:t>BV,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Substance use and assessing risks </a:t>
                      </a:r>
                    </a:p>
                    <a:p>
                      <a:r>
                        <a:rPr lang="en-GB" sz="1050" b="1" dirty="0"/>
                        <a:t>BV,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Substance use and managing influence </a:t>
                      </a:r>
                    </a:p>
                    <a:p>
                      <a:r>
                        <a:rPr lang="en-GB" sz="1050" b="1" dirty="0"/>
                        <a:t>BV, S MH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Seeking help</a:t>
                      </a:r>
                    </a:p>
                    <a:p>
                      <a:r>
                        <a:rPr lang="en-GB" sz="1050" dirty="0"/>
                        <a:t> </a:t>
                      </a:r>
                    </a:p>
                    <a:p>
                      <a:r>
                        <a:rPr lang="en-GB" sz="1050" b="1" dirty="0"/>
                        <a:t>BV,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Gambling and online dangers </a:t>
                      </a:r>
                    </a:p>
                    <a:p>
                      <a:r>
                        <a:rPr lang="en-GB" sz="1050" b="1" dirty="0"/>
                        <a:t>BV,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The dangers of vaping</a:t>
                      </a:r>
                    </a:p>
                    <a:p>
                      <a:r>
                        <a:rPr lang="en-GB" sz="1050" b="1" dirty="0"/>
                        <a:t>BV,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389940"/>
                  </a:ext>
                </a:extLst>
              </a:tr>
              <a:tr h="699706">
                <a:tc>
                  <a:txBody>
                    <a:bodyPr/>
                    <a:lstStyle/>
                    <a:p>
                      <a:r>
                        <a:rPr lang="en-GB" sz="1050" dirty="0"/>
                        <a:t>5</a:t>
                      </a:r>
                      <a:r>
                        <a:rPr lang="en-GB" sz="1050" baseline="30000" dirty="0"/>
                        <a:t>th</a:t>
                      </a:r>
                      <a:r>
                        <a:rPr lang="en-GB" sz="1050" dirty="0"/>
                        <a:t> Half term (April-May)</a:t>
                      </a:r>
                    </a:p>
                    <a:p>
                      <a:r>
                        <a:rPr lang="en-GB" sz="1050" dirty="0"/>
                        <a:t>Relationships and warnings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Sex, rape and the law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BV,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Domestic Violence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BV,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Mock exams- Learning habits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Mock exams- Learning habits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Marriage and divorce </a:t>
                      </a:r>
                    </a:p>
                    <a:p>
                      <a:r>
                        <a:rPr lang="en-GB" sz="1050" b="1" dirty="0"/>
                        <a:t>BV, S 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Re?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041724"/>
                  </a:ext>
                </a:extLst>
              </a:tr>
              <a:tr h="932771">
                <a:tc>
                  <a:txBody>
                    <a:bodyPr/>
                    <a:lstStyle/>
                    <a:p>
                      <a:r>
                        <a:rPr lang="en-GB" sz="1050" dirty="0"/>
                        <a:t>6</a:t>
                      </a:r>
                      <a:r>
                        <a:rPr lang="en-GB" sz="1050" baseline="30000" dirty="0"/>
                        <a:t>th</a:t>
                      </a:r>
                      <a:r>
                        <a:rPr lang="en-GB" sz="1050" dirty="0"/>
                        <a:t> half term (June-July)</a:t>
                      </a:r>
                    </a:p>
                    <a:p>
                      <a:r>
                        <a:rPr lang="en-GB" sz="1050" dirty="0"/>
                        <a:t>Sex and the media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Sending and receiving Nude pics and the law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BV,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Relationships in the media. Love Island case study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BV,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Porn and its impact on society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SRE, S,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The dangers of Sextortion and deep fakes </a:t>
                      </a:r>
                    </a:p>
                    <a:p>
                      <a:r>
                        <a:rPr lang="en-GB" sz="1050" b="1" dirty="0"/>
                        <a:t>BV, SRE, S, MH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New Unit: Poverty and prejudice- Freedom Writers- case study 1</a:t>
                      </a:r>
                    </a:p>
                    <a:p>
                      <a:r>
                        <a:rPr lang="en-GB" sz="1050" b="1" dirty="0"/>
                        <a:t>MH, BV,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Poverty and prejudice- Freedom Writers- case study 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BV, S </a:t>
                      </a:r>
                    </a:p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Reflection, book tidy and end of year  Quiz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2198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4A254385-0D0E-4B35-8D1F-4558371AD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545" y="121179"/>
            <a:ext cx="10515600" cy="415051"/>
          </a:xfrm>
        </p:spPr>
        <p:txBody>
          <a:bodyPr>
            <a:normAutofit/>
          </a:bodyPr>
          <a:lstStyle/>
          <a:p>
            <a:r>
              <a:rPr lang="en-GB" sz="1800" b="1" u="sng" dirty="0"/>
              <a:t>Year 10 Scheme of Learning for PSHE and Citizenship lessons 2024-25 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510E08A-9FD7-4BE1-B1AC-B7C870274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985893"/>
              </p:ext>
            </p:extLst>
          </p:nvPr>
        </p:nvGraphicFramePr>
        <p:xfrm>
          <a:off x="7164201" y="177449"/>
          <a:ext cx="23889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49">
                  <a:extLst>
                    <a:ext uri="{9D8B030D-6E8A-4147-A177-3AD203B41FA5}">
                      <a16:colId xmlns:a16="http://schemas.microsoft.com/office/drawing/2014/main" val="1488337799"/>
                    </a:ext>
                  </a:extLst>
                </a:gridCol>
                <a:gridCol w="724949">
                  <a:extLst>
                    <a:ext uri="{9D8B030D-6E8A-4147-A177-3AD203B41FA5}">
                      <a16:colId xmlns:a16="http://schemas.microsoft.com/office/drawing/2014/main" val="196093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Skills assessed checkpoints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1679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1F1A72D-0C93-4F39-A2EE-7D7263C5D848}"/>
              </a:ext>
            </a:extLst>
          </p:cNvPr>
          <p:cNvSpPr txBox="1"/>
          <p:nvPr/>
        </p:nvSpPr>
        <p:spPr>
          <a:xfrm>
            <a:off x="186545" y="690587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British Value (BV), Mental Health and wellbeing (MH), safeguarding (S), Sex and Relationships education (SRE), careers and finance (C/F)  </a:t>
            </a:r>
          </a:p>
        </p:txBody>
      </p:sp>
    </p:spTree>
    <p:extLst>
      <p:ext uri="{BB962C8B-B14F-4D97-AF65-F5344CB8AC3E}">
        <p14:creationId xmlns:p14="http://schemas.microsoft.com/office/powerpoint/2010/main" val="3323948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441</Words>
  <Application>Microsoft Office PowerPoint</Application>
  <PresentationFormat>Widescreen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10 Scheme of Learning for PSHE and Citizenship lessons 2024-25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Scheme of Learning</dc:title>
  <dc:creator>C Minchin (CDM)</dc:creator>
  <cp:lastModifiedBy>C Minchin (CDM)</cp:lastModifiedBy>
  <cp:revision>39</cp:revision>
  <cp:lastPrinted>2024-06-04T08:08:51Z</cp:lastPrinted>
  <dcterms:created xsi:type="dcterms:W3CDTF">2024-02-09T09:08:33Z</dcterms:created>
  <dcterms:modified xsi:type="dcterms:W3CDTF">2024-06-20T13:38:27Z</dcterms:modified>
</cp:coreProperties>
</file>