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9720263" cy="176403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000000"/>
          </p15:clr>
        </p15:guide>
        <p15:guide id="2" pos="306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968" y="63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21"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7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7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2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2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-736600" y="6100763"/>
            <a:ext cx="11193463" cy="838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275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4763" y="-6350"/>
            <a:ext cx="9726612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202002" y="1"/>
            <a:ext cx="9366300" cy="17545049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2"/>
          <p:cNvSpPr/>
          <p:nvPr/>
        </p:nvSpPr>
        <p:spPr>
          <a:xfrm rot="-5400000">
            <a:off x="773907" y="13645357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1586966" y="15533519"/>
            <a:ext cx="6365875" cy="60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 rot="5400000" flipH="1">
            <a:off x="6469856" y="11438733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2163721" y="13353332"/>
            <a:ext cx="6262800" cy="6222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2068513" y="11095038"/>
            <a:ext cx="5842000" cy="590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 rot="-54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2028985" y="9019129"/>
            <a:ext cx="5961062" cy="628650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2060575" y="6777579"/>
            <a:ext cx="5827713" cy="650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 rot="-54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2174875" y="4564063"/>
            <a:ext cx="5827713" cy="642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36612" y="14631989"/>
            <a:ext cx="1214438" cy="1304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987426" y="14813022"/>
            <a:ext cx="896937" cy="96837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006476" y="14855827"/>
            <a:ext cx="8413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1027104" y="14928116"/>
            <a:ext cx="839788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903538" y="8661400"/>
            <a:ext cx="1216025" cy="1304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3010093" y="8818857"/>
            <a:ext cx="997346" cy="9890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3078339" y="8866188"/>
            <a:ext cx="8413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3062260" y="8939507"/>
            <a:ext cx="889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7472363" y="15133638"/>
            <a:ext cx="1214437" cy="13049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7658101" y="15338427"/>
            <a:ext cx="865188" cy="920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3641" y="15428206"/>
            <a:ext cx="690562" cy="690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2"/>
          <p:cNvCxnSpPr/>
          <p:nvPr/>
        </p:nvCxnSpPr>
        <p:spPr>
          <a:xfrm rot="10800000">
            <a:off x="7212806" y="15994063"/>
            <a:ext cx="155576" cy="344487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08" name="Google Shape;108;p12"/>
          <p:cNvSpPr txBox="1"/>
          <p:nvPr/>
        </p:nvSpPr>
        <p:spPr>
          <a:xfrm>
            <a:off x="7015398" y="16265063"/>
            <a:ext cx="9363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PSHCE – equality &amp; ethics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2"/>
          <p:cNvCxnSpPr/>
          <p:nvPr/>
        </p:nvCxnSpPr>
        <p:spPr>
          <a:xfrm flipH="1">
            <a:off x="7138988" y="15317130"/>
            <a:ext cx="147637" cy="33879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0" name="Google Shape;110;p12"/>
          <p:cNvCxnSpPr/>
          <p:nvPr/>
        </p:nvCxnSpPr>
        <p:spPr>
          <a:xfrm rot="10800000" flipH="1">
            <a:off x="5267325" y="15936914"/>
            <a:ext cx="71438" cy="316705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1" name="Google Shape;111;p12"/>
          <p:cNvSpPr txBox="1"/>
          <p:nvPr/>
        </p:nvSpPr>
        <p:spPr>
          <a:xfrm>
            <a:off x="4375703" y="15155995"/>
            <a:ext cx="1009478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– Jobs, recruitment and training 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2"/>
          <p:cNvCxnSpPr>
            <a:stCxn id="111" idx="2"/>
          </p:cNvCxnSpPr>
          <p:nvPr/>
        </p:nvCxnSpPr>
        <p:spPr>
          <a:xfrm flipH="1">
            <a:off x="4879842" y="15489895"/>
            <a:ext cx="600" cy="1740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3" name="Google Shape;113;p12"/>
          <p:cNvCxnSpPr/>
          <p:nvPr/>
        </p:nvCxnSpPr>
        <p:spPr>
          <a:xfrm rot="10800000" flipH="1">
            <a:off x="4666455" y="15976600"/>
            <a:ext cx="138908" cy="282575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4" name="Google Shape;114;p12"/>
          <p:cNvSpPr txBox="1"/>
          <p:nvPr/>
        </p:nvSpPr>
        <p:spPr>
          <a:xfrm>
            <a:off x="5421228" y="16189422"/>
            <a:ext cx="858487" cy="4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– environmental issues 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2655456" y="15148020"/>
            <a:ext cx="1202842" cy="2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option advice in Computing lessons 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12"/>
          <p:cNvCxnSpPr>
            <a:stCxn id="119" idx="2"/>
          </p:cNvCxnSpPr>
          <p:nvPr/>
        </p:nvCxnSpPr>
        <p:spPr>
          <a:xfrm flipH="1">
            <a:off x="3761332" y="15217173"/>
            <a:ext cx="75600" cy="4095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0" name="Google Shape;120;p12"/>
          <p:cNvSpPr txBox="1"/>
          <p:nvPr/>
        </p:nvSpPr>
        <p:spPr>
          <a:xfrm>
            <a:off x="2890529" y="16241130"/>
            <a:ext cx="10675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teachers/students advice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 txBox="1"/>
          <p:nvPr/>
        </p:nvSpPr>
        <p:spPr>
          <a:xfrm>
            <a:off x="280987" y="324107"/>
            <a:ext cx="77628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intent: </a:t>
            </a: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aim of the Business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Enterprise</a:t>
            </a: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curriculum is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designed to allow learners to make informed judgements,  understand practical theory and how it can be applied within emerging industries.  Allowing learners to shape the world in the future.  </a:t>
            </a:r>
            <a:b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7509735" y="15515945"/>
            <a:ext cx="1237768" cy="85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8/9</a:t>
            </a:r>
            <a:endParaRPr sz="4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7618412" y="15355888"/>
            <a:ext cx="8413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4060825" y="15655925"/>
            <a:ext cx="35784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BUSINESS THEORY CROSS CURRICULUM LINKS</a:t>
            </a:r>
            <a:endParaRPr sz="1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7" name="Google Shape;127;p12"/>
          <p:cNvCxnSpPr>
            <a:stCxn id="128" idx="0"/>
          </p:cNvCxnSpPr>
          <p:nvPr/>
        </p:nvCxnSpPr>
        <p:spPr>
          <a:xfrm rot="10800000">
            <a:off x="6628931" y="15976719"/>
            <a:ext cx="32100" cy="2769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9" name="Google Shape;129;p12"/>
          <p:cNvSpPr txBox="1"/>
          <p:nvPr/>
        </p:nvSpPr>
        <p:spPr>
          <a:xfrm>
            <a:off x="6566382" y="14846372"/>
            <a:ext cx="1001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Topical news stories in Form time &amp; assemblies  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2"/>
          <p:cNvCxnSpPr/>
          <p:nvPr/>
        </p:nvCxnSpPr>
        <p:spPr>
          <a:xfrm>
            <a:off x="6072364" y="15473827"/>
            <a:ext cx="114124" cy="22178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1" name="Google Shape;131;p12"/>
          <p:cNvCxnSpPr/>
          <p:nvPr/>
        </p:nvCxnSpPr>
        <p:spPr>
          <a:xfrm rot="10800000" flipH="1">
            <a:off x="5974639" y="15972632"/>
            <a:ext cx="150730" cy="225702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2" name="Google Shape;132;p12"/>
          <p:cNvSpPr txBox="1"/>
          <p:nvPr/>
        </p:nvSpPr>
        <p:spPr>
          <a:xfrm>
            <a:off x="5250241" y="15183659"/>
            <a:ext cx="9463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 – Porotypes creating products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2"/>
          <p:cNvSpPr txBox="1"/>
          <p:nvPr/>
        </p:nvSpPr>
        <p:spPr>
          <a:xfrm>
            <a:off x="4840931" y="16103386"/>
            <a:ext cx="6175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– Market/historical  research &amp; data  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 txBox="1"/>
          <p:nvPr/>
        </p:nvSpPr>
        <p:spPr>
          <a:xfrm>
            <a:off x="4017790" y="16105738"/>
            <a:ext cx="9583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Computing – marketing &amp; use of ICT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4090338" y="15513050"/>
            <a:ext cx="90488" cy="6810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1976438" y="15655925"/>
            <a:ext cx="20550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YEAR 9 OPTIONS GUIDANCE</a:t>
            </a:r>
            <a:endParaRPr sz="1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7" name="Google Shape;137;p12"/>
          <p:cNvCxnSpPr>
            <a:stCxn id="138" idx="0"/>
          </p:cNvCxnSpPr>
          <p:nvPr/>
        </p:nvCxnSpPr>
        <p:spPr>
          <a:xfrm rot="10800000" flipH="1">
            <a:off x="2501234" y="16071106"/>
            <a:ext cx="93900" cy="1740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9" name="Google Shape;139;p12"/>
          <p:cNvCxnSpPr/>
          <p:nvPr/>
        </p:nvCxnSpPr>
        <p:spPr>
          <a:xfrm>
            <a:off x="2416175" y="15463656"/>
            <a:ext cx="138113" cy="1568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8" name="Google Shape;138;p12"/>
          <p:cNvSpPr txBox="1"/>
          <p:nvPr/>
        </p:nvSpPr>
        <p:spPr>
          <a:xfrm>
            <a:off x="2132670" y="16245106"/>
            <a:ext cx="737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9 Reports to Parents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2085975" y="15034650"/>
            <a:ext cx="66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9 Options afternoon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295274" y="-94805"/>
            <a:ext cx="79978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Enterprise</a:t>
            </a: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Learning Journey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230188" y="17213263"/>
            <a:ext cx="9234487" cy="33178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3749626" y="13355163"/>
            <a:ext cx="74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6475613" y="13314363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2"/>
          <p:cNvCxnSpPr/>
          <p:nvPr/>
        </p:nvCxnSpPr>
        <p:spPr>
          <a:xfrm flipV="1">
            <a:off x="660726" y="10479690"/>
            <a:ext cx="378956" cy="4687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9" name="Google Shape;149;p12"/>
          <p:cNvSpPr/>
          <p:nvPr/>
        </p:nvSpPr>
        <p:spPr>
          <a:xfrm rot="6180000">
            <a:off x="8553625" y="8268493"/>
            <a:ext cx="101446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5787817" y="6799126"/>
            <a:ext cx="100133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DEC. YEAR 11 MOCKS </a:t>
            </a:r>
            <a:r>
              <a:rPr lang="en-GB" sz="8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lang="en-GB" sz="8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Finance paper</a:t>
            </a:r>
            <a:r>
              <a:rPr lang="en-GB" sz="8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2"/>
          <p:cNvSpPr txBox="1"/>
          <p:nvPr/>
        </p:nvSpPr>
        <p:spPr>
          <a:xfrm>
            <a:off x="6269278" y="16253619"/>
            <a:ext cx="7835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Maths- Personal finance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3532925" y="14878619"/>
            <a:ext cx="6080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 booklet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12"/>
          <p:cNvCxnSpPr/>
          <p:nvPr/>
        </p:nvCxnSpPr>
        <p:spPr>
          <a:xfrm>
            <a:off x="3235325" y="15454848"/>
            <a:ext cx="103188" cy="1222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3" name="Google Shape;153;p12"/>
          <p:cNvCxnSpPr/>
          <p:nvPr/>
        </p:nvCxnSpPr>
        <p:spPr>
          <a:xfrm rot="10800000">
            <a:off x="3454462" y="16132178"/>
            <a:ext cx="118237" cy="1666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5" name="Google Shape;155;p12"/>
          <p:cNvSpPr/>
          <p:nvPr/>
        </p:nvSpPr>
        <p:spPr>
          <a:xfrm>
            <a:off x="2051050" y="11010900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2"/>
          <p:cNvCxnSpPr/>
          <p:nvPr/>
        </p:nvCxnSpPr>
        <p:spPr>
          <a:xfrm flipV="1">
            <a:off x="1420016" y="11474651"/>
            <a:ext cx="208315" cy="34519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7" name="Google Shape;157;p12"/>
          <p:cNvSpPr/>
          <p:nvPr/>
        </p:nvSpPr>
        <p:spPr>
          <a:xfrm>
            <a:off x="2039938" y="8934449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5887981" y="10984915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2280604" y="2362353"/>
            <a:ext cx="5827713" cy="650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rot="5400000" flipH="1">
            <a:off x="6566854" y="2633816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6689457" y="6705600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5768022" y="6746188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2085975" y="6673979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 rot="-5247923">
            <a:off x="1165899" y="5062252"/>
            <a:ext cx="2112123" cy="1857872"/>
          </a:xfrm>
          <a:prstGeom prst="rect">
            <a:avLst/>
          </a:prstGeom>
        </p:spPr>
      </p:sp>
      <p:sp>
        <p:nvSpPr>
          <p:cNvPr id="168" name="Google Shape;168;p12"/>
          <p:cNvSpPr/>
          <p:nvPr/>
        </p:nvSpPr>
        <p:spPr>
          <a:xfrm>
            <a:off x="2172992" y="4537869"/>
            <a:ext cx="74612" cy="70088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1259769" y="2362416"/>
            <a:ext cx="5827713" cy="650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2"/>
          <p:cNvCxnSpPr/>
          <p:nvPr/>
        </p:nvCxnSpPr>
        <p:spPr>
          <a:xfrm>
            <a:off x="7141538" y="2198264"/>
            <a:ext cx="44579" cy="35041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4" name="Google Shape;174;p12"/>
          <p:cNvSpPr/>
          <p:nvPr/>
        </p:nvSpPr>
        <p:spPr>
          <a:xfrm>
            <a:off x="7830557" y="2354416"/>
            <a:ext cx="74612" cy="70088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2682540" y="2623150"/>
            <a:ext cx="60782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REVISION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FINANCE &amp; </a:t>
            </a:r>
            <a:r>
              <a:rPr lang="en-GB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PROMOTION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EXAM TECHNIQUE</a:t>
            </a:r>
            <a:endParaRPr sz="14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6562413" y="3050432"/>
            <a:ext cx="20117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- 2 Marks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benefit/ impact/ method with one linked strand of development. Written in context.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2"/>
          <p:cNvCxnSpPr/>
          <p:nvPr/>
        </p:nvCxnSpPr>
        <p:spPr>
          <a:xfrm rot="10800000" flipH="1">
            <a:off x="2558591" y="2926905"/>
            <a:ext cx="229631" cy="1799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0" name="Google Shape;180;p12"/>
          <p:cNvSpPr txBox="1"/>
          <p:nvPr/>
        </p:nvSpPr>
        <p:spPr>
          <a:xfrm>
            <a:off x="7015398" y="1454607"/>
            <a:ext cx="14533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</a:t>
            </a:r>
            <a:r>
              <a:rPr lang="en-GB" sz="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2/3 </a:t>
            </a: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benefit/ impact/ method and then two linked strands of </a:t>
            </a: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 of the business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2"/>
          <p:cNvCxnSpPr/>
          <p:nvPr/>
        </p:nvCxnSpPr>
        <p:spPr>
          <a:xfrm>
            <a:off x="4469039" y="2165130"/>
            <a:ext cx="27924" cy="34196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2" name="Google Shape;182;p12"/>
          <p:cNvSpPr txBox="1"/>
          <p:nvPr/>
        </p:nvSpPr>
        <p:spPr>
          <a:xfrm>
            <a:off x="2553610" y="3096351"/>
            <a:ext cx="15819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Identify/State </a:t>
            </a:r>
            <a:r>
              <a:rPr lang="en-GB" sz="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1/2 </a:t>
            </a: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or bullet point in  context.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12"/>
          <p:cNvCxnSpPr/>
          <p:nvPr/>
        </p:nvCxnSpPr>
        <p:spPr>
          <a:xfrm flipV="1">
            <a:off x="4690547" y="2935488"/>
            <a:ext cx="4324" cy="16288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Google Shape;186;p12"/>
          <p:cNvSpPr/>
          <p:nvPr/>
        </p:nvSpPr>
        <p:spPr>
          <a:xfrm rot="-5400000">
            <a:off x="-19128" y="1636676"/>
            <a:ext cx="1724922" cy="1044965"/>
          </a:xfrm>
          <a:custGeom>
            <a:avLst/>
            <a:gdLst/>
            <a:ahLst/>
            <a:cxnLst/>
            <a:rect l="l" t="t" r="r" b="b"/>
            <a:pathLst>
              <a:path w="1724922" h="1044965" extrusionOk="0">
                <a:moveTo>
                  <a:pt x="0" y="1044965"/>
                </a:moveTo>
                <a:cubicBezTo>
                  <a:pt x="0" y="594510"/>
                  <a:pt x="593495" y="71951"/>
                  <a:pt x="859645" y="5248"/>
                </a:cubicBezTo>
                <a:cubicBezTo>
                  <a:pt x="1125795" y="-61455"/>
                  <a:pt x="1502363" y="527648"/>
                  <a:pt x="1596899" y="644748"/>
                </a:cubicBezTo>
                <a:cubicBezTo>
                  <a:pt x="1691435" y="761848"/>
                  <a:pt x="1292643" y="526823"/>
                  <a:pt x="1426862" y="707849"/>
                </a:cubicBezTo>
                <a:cubicBezTo>
                  <a:pt x="1561081" y="888875"/>
                  <a:pt x="1629809" y="810522"/>
                  <a:pt x="1351746" y="762080"/>
                </a:cubicBezTo>
                <a:cubicBezTo>
                  <a:pt x="1138158" y="752349"/>
                  <a:pt x="1430756" y="797043"/>
                  <a:pt x="1217168" y="787312"/>
                </a:cubicBezTo>
                <a:cubicBezTo>
                  <a:pt x="1242962" y="569634"/>
                  <a:pt x="1731317" y="617946"/>
                  <a:pt x="1724859" y="582936"/>
                </a:cubicBezTo>
                <a:cubicBezTo>
                  <a:pt x="1718401" y="547927"/>
                  <a:pt x="1355967" y="539213"/>
                  <a:pt x="1178419" y="577255"/>
                </a:cubicBezTo>
                <a:cubicBezTo>
                  <a:pt x="856788" y="646170"/>
                  <a:pt x="641010" y="833962"/>
                  <a:pt x="641010" y="1044965"/>
                </a:cubicBezTo>
                <a:lnTo>
                  <a:pt x="0" y="104496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2"/>
          <p:cNvGrpSpPr/>
          <p:nvPr/>
        </p:nvGrpSpPr>
        <p:grpSpPr>
          <a:xfrm>
            <a:off x="92074" y="1185370"/>
            <a:ext cx="1366837" cy="1304925"/>
            <a:chOff x="187325" y="1140871"/>
            <a:chExt cx="1366837" cy="1304925"/>
          </a:xfrm>
        </p:grpSpPr>
        <p:sp>
          <p:nvSpPr>
            <p:cNvPr id="188" name="Google Shape;188;p12"/>
            <p:cNvSpPr/>
            <p:nvPr/>
          </p:nvSpPr>
          <p:spPr>
            <a:xfrm>
              <a:off x="339725" y="1140871"/>
              <a:ext cx="1214437" cy="130492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55"/>
                <a:buFont typeface="Arial"/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60375" y="1289617"/>
              <a:ext cx="968375" cy="10418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55"/>
                <a:buFont typeface="Arial"/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 txBox="1"/>
            <p:nvPr/>
          </p:nvSpPr>
          <p:spPr>
            <a:xfrm>
              <a:off x="187325" y="1441949"/>
              <a:ext cx="125095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Post </a:t>
              </a:r>
              <a:r>
                <a:rPr lang="en-GB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16</a:t>
              </a:r>
              <a:endParaRPr b="0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Destination</a:t>
              </a:r>
              <a:endParaRPr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193" name="Google Shape;193;p12"/>
          <p:cNvSpPr txBox="1"/>
          <p:nvPr/>
        </p:nvSpPr>
        <p:spPr>
          <a:xfrm>
            <a:off x="3086421" y="968990"/>
            <a:ext cx="37738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- </a:t>
            </a:r>
            <a:r>
              <a:rPr lang="en-GB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GB" sz="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needs to be made in this </a:t>
            </a: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all elements of the course and key business vocab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business context and 5 linked strands of development.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AutoNum type="arabicPlain"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</a:t>
            </a: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with a advantage 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identified with </a:t>
            </a: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links BLT then a </a:t>
            </a: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disadvantages of the option  in context </a:t>
            </a:r>
          </a:p>
          <a:p>
            <a:pPr marL="228600" indent="-228600">
              <a:buSzPts val="800"/>
              <a:buFont typeface="Arial"/>
              <a:buAutoNum type="arabicPlain"/>
            </a:pP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</a:t>
            </a: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advantage identified with 3 links BLT then a disadvantages of the option  in context </a:t>
            </a:r>
            <a:endParaRPr lang="en-GB" sz="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buSzPts val="800"/>
              <a:buFont typeface="Arial"/>
              <a:buAutoNum type="arabicPlain"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– Pick the best option….why, however… 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depends on</a:t>
            </a: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lang="en-GB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12"/>
          <p:cNvCxnSpPr/>
          <p:nvPr/>
        </p:nvCxnSpPr>
        <p:spPr>
          <a:xfrm flipH="1" flipV="1">
            <a:off x="6487190" y="2913715"/>
            <a:ext cx="169481" cy="33263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96" name="Google Shape;196;p12" descr="Image result for businessman ide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0185" y="16536888"/>
            <a:ext cx="308449" cy="30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Image result for custo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5673" y="15163152"/>
            <a:ext cx="343800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 descr="Image result for marketing mix"/>
          <p:cNvPicPr preferRelativeResize="0"/>
          <p:nvPr/>
        </p:nvPicPr>
        <p:blipFill rotWithShape="1">
          <a:blip r:embed="rId6">
            <a:alphaModFix/>
          </a:blip>
          <a:srcRect b="7561"/>
          <a:stretch/>
        </p:blipFill>
        <p:spPr>
          <a:xfrm>
            <a:off x="5475051" y="14907838"/>
            <a:ext cx="302354" cy="30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 descr="Image result for corporate social responsibility"/>
          <p:cNvSpPr/>
          <p:nvPr/>
        </p:nvSpPr>
        <p:spPr>
          <a:xfrm>
            <a:off x="155575" y="-2476500"/>
            <a:ext cx="5162550" cy="516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 descr="Image result for corporate social responsibility"/>
          <p:cNvSpPr/>
          <p:nvPr/>
        </p:nvSpPr>
        <p:spPr>
          <a:xfrm>
            <a:off x="307975" y="-2324100"/>
            <a:ext cx="5162550" cy="516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2" descr="Related 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0205" y="16395789"/>
            <a:ext cx="478791" cy="47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 descr="Image result for market researc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0241" y="16542998"/>
            <a:ext cx="413509" cy="41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 descr="Image result for job interview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42458" y="14907838"/>
            <a:ext cx="304973" cy="30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 descr="Image result for exa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72364" y="6205187"/>
            <a:ext cx="524617" cy="43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 descr="Image result for exa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4371" y="2662531"/>
            <a:ext cx="793718" cy="66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 descr="Related 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55998" y="14838034"/>
            <a:ext cx="258847" cy="20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 descr="Image result for school speech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34153" y="14901542"/>
            <a:ext cx="286204" cy="28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 descr="Image result for school parents eveni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02709" y="16617441"/>
            <a:ext cx="240846" cy="2408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2"/>
          <p:cNvCxnSpPr/>
          <p:nvPr/>
        </p:nvCxnSpPr>
        <p:spPr>
          <a:xfrm rot="10800000" flipH="1">
            <a:off x="2011559" y="16038378"/>
            <a:ext cx="56356" cy="12792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3" name="Google Shape;213;p12"/>
          <p:cNvSpPr txBox="1"/>
          <p:nvPr/>
        </p:nvSpPr>
        <p:spPr>
          <a:xfrm>
            <a:off x="1609979" y="16125811"/>
            <a:ext cx="627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9 Parents’ Evening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 descr="Image result for school parents eveni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69420" y="14774908"/>
            <a:ext cx="281693" cy="28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 descr="Image result for school parents eveni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16827" y="16535538"/>
            <a:ext cx="414357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 descr="Image result for business ide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5381" y="4002259"/>
            <a:ext cx="762134" cy="47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 descr="Image result for custo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8544" y="12872070"/>
            <a:ext cx="343800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 descr="Image result for market segment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72391" y="12331320"/>
            <a:ext cx="737125" cy="4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 descr="Image result for partnership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990947" y="10350675"/>
            <a:ext cx="398248" cy="46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 descr="Image result for risk and reward"/>
          <p:cNvSpPr/>
          <p:nvPr/>
        </p:nvSpPr>
        <p:spPr>
          <a:xfrm>
            <a:off x="155575" y="-1668463"/>
            <a:ext cx="5162550" cy="347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 descr="Image result for risk and reward"/>
          <p:cNvSpPr/>
          <p:nvPr/>
        </p:nvSpPr>
        <p:spPr>
          <a:xfrm>
            <a:off x="307975" y="-1516063"/>
            <a:ext cx="5162550" cy="3476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2" descr="Image result for risk and reward"/>
          <p:cNvPicPr preferRelativeResize="0"/>
          <p:nvPr/>
        </p:nvPicPr>
        <p:blipFill rotWithShape="1">
          <a:blip r:embed="rId20">
            <a:alphaModFix/>
          </a:blip>
          <a:srcRect b="10151"/>
          <a:stretch/>
        </p:blipFill>
        <p:spPr>
          <a:xfrm>
            <a:off x="5486475" y="14090584"/>
            <a:ext cx="503802" cy="45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 descr="Image result for customer survey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005888" y="11725084"/>
            <a:ext cx="427591" cy="89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 descr="Related image"/>
          <p:cNvPicPr preferRelativeResize="0"/>
          <p:nvPr/>
        </p:nvPicPr>
        <p:blipFill rotWithShape="1">
          <a:blip r:embed="rId22">
            <a:alphaModFix/>
          </a:blip>
          <a:srcRect l="10408" t="11987" r="3234" b="7956"/>
          <a:stretch/>
        </p:blipFill>
        <p:spPr>
          <a:xfrm>
            <a:off x="8553295" y="8380492"/>
            <a:ext cx="947581" cy="6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 descr="Related image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65124" y="9628945"/>
            <a:ext cx="558056" cy="68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 descr="Image result for cash flow"/>
          <p:cNvPicPr preferRelativeResize="0"/>
          <p:nvPr/>
        </p:nvPicPr>
        <p:blipFill rotWithShape="1">
          <a:blip r:embed="rId24">
            <a:alphaModFix/>
          </a:blip>
          <a:srcRect l="13709" t="9782" r="9064" b="10649"/>
          <a:stretch/>
        </p:blipFill>
        <p:spPr>
          <a:xfrm>
            <a:off x="7897521" y="5616594"/>
            <a:ext cx="431892" cy="4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 descr="Image result for the economy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609415" y="7575194"/>
            <a:ext cx="487548" cy="46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 descr="Image result for job interview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2919" y="3728582"/>
            <a:ext cx="502479" cy="51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 descr="Image result for ethical business"/>
          <p:cNvPicPr preferRelativeResize="0"/>
          <p:nvPr/>
        </p:nvPicPr>
        <p:blipFill rotWithShape="1">
          <a:blip r:embed="rId26">
            <a:alphaModFix/>
          </a:blip>
          <a:srcRect l="30585" t="9987" r="28145" b="11672"/>
          <a:stretch/>
        </p:blipFill>
        <p:spPr>
          <a:xfrm>
            <a:off x="347310" y="8267469"/>
            <a:ext cx="464332" cy="6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 descr="Related imag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973147" y="10084841"/>
            <a:ext cx="567634" cy="50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 descr="Image result for business location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245126" y="8562039"/>
            <a:ext cx="549871" cy="40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 descr="Image result for price poun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944291" y="8186165"/>
            <a:ext cx="526233" cy="41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Related image"/>
          <p:cNvPicPr preferRelativeResize="0"/>
          <p:nvPr/>
        </p:nvPicPr>
        <p:blipFill rotWithShape="1">
          <a:blip r:embed="rId30">
            <a:alphaModFix/>
          </a:blip>
          <a:srcRect l="10229" t="9763" r="9543" b="19038"/>
          <a:stretch/>
        </p:blipFill>
        <p:spPr>
          <a:xfrm>
            <a:off x="265658" y="5336013"/>
            <a:ext cx="565419" cy="52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 descr="Image result for marketing mix"/>
          <p:cNvPicPr preferRelativeResize="0"/>
          <p:nvPr/>
        </p:nvPicPr>
        <p:blipFill rotWithShape="1">
          <a:blip r:embed="rId6">
            <a:alphaModFix/>
          </a:blip>
          <a:srcRect b="7561"/>
          <a:stretch/>
        </p:blipFill>
        <p:spPr>
          <a:xfrm>
            <a:off x="2032429" y="5391999"/>
            <a:ext cx="599880" cy="39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 descr="Related image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124912" y="10151452"/>
            <a:ext cx="579434" cy="3303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 descr="Image result for multinational company"/>
          <p:cNvSpPr/>
          <p:nvPr/>
        </p:nvSpPr>
        <p:spPr>
          <a:xfrm>
            <a:off x="155575" y="-914400"/>
            <a:ext cx="19050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 descr="Image result for staff training"/>
          <p:cNvSpPr/>
          <p:nvPr/>
        </p:nvSpPr>
        <p:spPr>
          <a:xfrm>
            <a:off x="155575" y="-1714500"/>
            <a:ext cx="381952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 descr="Related image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658007" y="14161376"/>
            <a:ext cx="631257" cy="63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 descr="Related image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436948" y="3412066"/>
            <a:ext cx="785766" cy="44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Image result for staff retention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915021" y="4154349"/>
            <a:ext cx="567480" cy="56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 descr="Image result for people at meeting"/>
          <p:cNvSpPr/>
          <p:nvPr/>
        </p:nvSpPr>
        <p:spPr>
          <a:xfrm>
            <a:off x="155575" y="-1181100"/>
            <a:ext cx="5734050" cy="2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2" descr="https://lh6.googleusercontent.com/ZRg4Z3VFE3JMsnPgy4o_3H-hW3fZTg0mQ_8TQEWvyG8NEesSfAFpBa6FGMNk7s_UU8EZzqp-4yqarVp_GmCQI0U6wquC7lIUZvLovkENol5L4rdFzV1tWin0vyyjJgvBShIrEw9FS_g"/>
          <p:cNvPicPr preferRelativeResize="0"/>
          <p:nvPr/>
        </p:nvPicPr>
        <p:blipFill rotWithShape="1">
          <a:blip r:embed="rId34">
            <a:alphaModFix/>
          </a:blip>
          <a:srcRect r="80339"/>
          <a:stretch/>
        </p:blipFill>
        <p:spPr>
          <a:xfrm>
            <a:off x="8218423" y="156482"/>
            <a:ext cx="1170772" cy="1581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84EC7A0-1EC3-489B-B564-99132653BA00}"/>
              </a:ext>
            </a:extLst>
          </p:cNvPr>
          <p:cNvCxnSpPr>
            <a:cxnSpLocks/>
          </p:cNvCxnSpPr>
          <p:nvPr/>
        </p:nvCxnSpPr>
        <p:spPr>
          <a:xfrm flipH="1" flipV="1">
            <a:off x="1884364" y="14073189"/>
            <a:ext cx="464783" cy="2005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  <a:stCxn id="271" idx="2"/>
          </p:cNvCxnSpPr>
          <p:nvPr/>
        </p:nvCxnSpPr>
        <p:spPr>
          <a:xfrm>
            <a:off x="3431108" y="13201672"/>
            <a:ext cx="12912" cy="2991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V="1">
            <a:off x="4503744" y="13926235"/>
            <a:ext cx="0" cy="3917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 flipH="1" flipV="1">
            <a:off x="8837898" y="12945399"/>
            <a:ext cx="182886" cy="5813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1774845" y="14296969"/>
            <a:ext cx="1757356" cy="238363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an Enterprise?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TextBox 305">
            <a:extLst>
              <a:ext uri="{FF2B5EF4-FFF2-40B4-BE49-F238E27FC236}">
                <a16:creationId xmlns:a16="http://schemas.microsoft.com/office/drawing/2014/main" id="{C4A9A47B-F5F9-4E41-BDF9-B42111AEADF2}"/>
              </a:ext>
            </a:extLst>
          </p:cNvPr>
          <p:cNvSpPr txBox="1"/>
          <p:nvPr/>
        </p:nvSpPr>
        <p:spPr>
          <a:xfrm>
            <a:off x="2632309" y="12827101"/>
            <a:ext cx="1597597" cy="374571"/>
          </a:xfrm>
          <a:prstGeom prst="wedgeRoundRectCallout">
            <a:avLst>
              <a:gd name="adj1" fmla="val 49238"/>
              <a:gd name="adj2" fmla="val 3280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&amp; Characteristics of SME’s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836613" y="12690440"/>
            <a:ext cx="1650220" cy="540079"/>
          </a:xfrm>
          <a:prstGeom prst="wedgeRoundRectCallout">
            <a:avLst>
              <a:gd name="adj1" fmla="val -15349"/>
              <a:gd name="adj2" fmla="val 138882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Aim A: What is an Enterprise?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TextBox 314">
            <a:extLst>
              <a:ext uri="{FF2B5EF4-FFF2-40B4-BE49-F238E27FC236}">
                <a16:creationId xmlns:a16="http://schemas.microsoft.com/office/drawing/2014/main" id="{D5B0514D-96EE-4A7C-BF5A-C07470A26A8C}"/>
              </a:ext>
            </a:extLst>
          </p:cNvPr>
          <p:cNvSpPr txBox="1"/>
          <p:nvPr/>
        </p:nvSpPr>
        <p:spPr>
          <a:xfrm>
            <a:off x="3758345" y="14166750"/>
            <a:ext cx="1704568" cy="327253"/>
          </a:xfrm>
          <a:prstGeom prst="wedgeRoundRectCallout">
            <a:avLst>
              <a:gd name="adj1" fmla="val 9624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purpose of Enterprises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4" name="Picture 273" descr="C:\Users\hbaraks.SAET\AppData\Local\Microsoft\Windows\INetCache\Content.MSO\12D834B5.tmp">
            <a:extLst>
              <a:ext uri="{FF2B5EF4-FFF2-40B4-BE49-F238E27FC236}">
                <a16:creationId xmlns:a16="http://schemas.microsoft.com/office/drawing/2014/main" id="{05848F23-0259-46C7-90D6-66056A745157}"/>
              </a:ext>
            </a:extLst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52" y="10387664"/>
            <a:ext cx="796246" cy="60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Picture 274" descr="C:\Users\hbaraks.SAET\AppData\Local\Microsoft\Windows\INetCache\Content.MSO\CE8432FA.tmp">
            <a:extLst>
              <a:ext uri="{FF2B5EF4-FFF2-40B4-BE49-F238E27FC236}">
                <a16:creationId xmlns:a16="http://schemas.microsoft.com/office/drawing/2014/main" id="{9B05661C-961C-4233-8F83-DE7BFB0FB7F6}"/>
              </a:ext>
            </a:extLst>
          </p:cNvPr>
          <p:cNvPicPr/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/>
          <a:stretch/>
        </p:blipFill>
        <p:spPr bwMode="auto">
          <a:xfrm>
            <a:off x="506381" y="14281543"/>
            <a:ext cx="474552" cy="547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6" name="Picture 275" descr="Related image">
            <a:extLst>
              <a:ext uri="{FF2B5EF4-FFF2-40B4-BE49-F238E27FC236}">
                <a16:creationId xmlns:a16="http://schemas.microsoft.com/office/drawing/2014/main" id="{523C4FEF-524B-4B60-ACEE-A495904432BA}"/>
              </a:ext>
            </a:extLst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8" y="13352462"/>
            <a:ext cx="628562" cy="82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Picture 276" descr="Image result for situational analysis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31" y="5251922"/>
            <a:ext cx="956665" cy="55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Picture 277" descr="C:\Users\Gland\AppData\Local\Microsoft\Windows\INetCache\Content.MSO\B00F009E.tmp"/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6" y="12130947"/>
            <a:ext cx="677714" cy="46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2"/>
          <p:cNvSpPr txBox="1"/>
          <p:nvPr/>
        </p:nvSpPr>
        <p:spPr>
          <a:xfrm>
            <a:off x="1630529" y="13491506"/>
            <a:ext cx="6408570" cy="44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COMPONENT 1: EXPLORING ENTERPRISES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Internally Assessed Coursework  </a:t>
            </a:r>
            <a:endParaRPr sz="14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>
            <a:off x="4864889" y="12998344"/>
            <a:ext cx="20955" cy="5588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866897A3-A6FE-40C7-8A62-80E372D7DDE7}"/>
              </a:ext>
            </a:extLst>
          </p:cNvPr>
          <p:cNvCxnSpPr>
            <a:cxnSpLocks/>
          </p:cNvCxnSpPr>
          <p:nvPr/>
        </p:nvCxnSpPr>
        <p:spPr>
          <a:xfrm flipH="1" flipV="1">
            <a:off x="6242120" y="13814270"/>
            <a:ext cx="15350" cy="3933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311">
            <a:extLst>
              <a:ext uri="{FF2B5EF4-FFF2-40B4-BE49-F238E27FC236}">
                <a16:creationId xmlns:a16="http://schemas.microsoft.com/office/drawing/2014/main" id="{4D2FECCA-1B4B-4FDC-A71D-5F386D74549E}"/>
              </a:ext>
            </a:extLst>
          </p:cNvPr>
          <p:cNvSpPr txBox="1"/>
          <p:nvPr/>
        </p:nvSpPr>
        <p:spPr>
          <a:xfrm>
            <a:off x="4347999" y="12851659"/>
            <a:ext cx="1073150" cy="252095"/>
          </a:xfrm>
          <a:prstGeom prst="wedgeRoundRectCallout">
            <a:avLst>
              <a:gd name="adj1" fmla="val 16557"/>
              <a:gd name="adj2" fmla="val 4173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Entrepreneurs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TextBox 312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5716005" y="12911786"/>
            <a:ext cx="1073150" cy="27114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 Need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TextBox 315">
            <a:extLst>
              <a:ext uri="{FF2B5EF4-FFF2-40B4-BE49-F238E27FC236}">
                <a16:creationId xmlns:a16="http://schemas.microsoft.com/office/drawing/2014/main" id="{978F2586-2C8D-4AAC-BE3B-4496F9C3ACB5}"/>
              </a:ext>
            </a:extLst>
          </p:cNvPr>
          <p:cNvSpPr txBox="1"/>
          <p:nvPr/>
        </p:nvSpPr>
        <p:spPr>
          <a:xfrm>
            <a:off x="5999702" y="14206339"/>
            <a:ext cx="1073150" cy="252095"/>
          </a:xfrm>
          <a:prstGeom prst="wedgeRoundRectCallout">
            <a:avLst>
              <a:gd name="adj1" fmla="val 13586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 Service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TextBox 253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7116364" y="13794801"/>
            <a:ext cx="1486464" cy="647695"/>
          </a:xfrm>
          <a:prstGeom prst="wedgeRoundRectCallout">
            <a:avLst>
              <a:gd name="adj1" fmla="val -25378"/>
              <a:gd name="adj2" fmla="val -86754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Aim B: Market research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 flipH="1">
            <a:off x="5974639" y="13173762"/>
            <a:ext cx="9731" cy="2993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8059379" y="11578300"/>
            <a:ext cx="0" cy="7404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 flipH="1">
            <a:off x="8656973" y="11436887"/>
            <a:ext cx="228600" cy="4667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5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8501645" y="11134916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&amp; Secondary Research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TextBox 256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7287418" y="12118001"/>
            <a:ext cx="1073150" cy="64325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Market Research to understand customer needs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TextBox 257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7711412" y="10586585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Competitors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>
            <a:off x="7815030" y="10882979"/>
            <a:ext cx="0" cy="4584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4429602" y="11275231"/>
            <a:ext cx="0" cy="4838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54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8789588" y="13262671"/>
            <a:ext cx="806450" cy="5321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 &amp; Quantitative Research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4" name="Straight Connector 293">
            <a:extLst/>
          </p:cNvPr>
          <p:cNvCxnSpPr>
            <a:cxnSpLocks/>
          </p:cNvCxnSpPr>
          <p:nvPr/>
        </p:nvCxnSpPr>
        <p:spPr>
          <a:xfrm>
            <a:off x="6098371" y="10739269"/>
            <a:ext cx="9525" cy="6096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57">
            <a:extLst/>
          </p:cNvPr>
          <p:cNvSpPr txBox="1"/>
          <p:nvPr/>
        </p:nvSpPr>
        <p:spPr>
          <a:xfrm>
            <a:off x="5738376" y="10451166"/>
            <a:ext cx="8445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Factors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6" name="Straight Connector 295">
            <a:extLst/>
          </p:cNvPr>
          <p:cNvCxnSpPr>
            <a:cxnSpLocks/>
          </p:cNvCxnSpPr>
          <p:nvPr/>
        </p:nvCxnSpPr>
        <p:spPr>
          <a:xfrm>
            <a:off x="5028406" y="10882293"/>
            <a:ext cx="50642" cy="5226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57">
            <a:extLst/>
          </p:cNvPr>
          <p:cNvSpPr txBox="1"/>
          <p:nvPr/>
        </p:nvSpPr>
        <p:spPr>
          <a:xfrm>
            <a:off x="4764226" y="10564797"/>
            <a:ext cx="815975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factors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TextBox 257">
            <a:extLst/>
          </p:cNvPr>
          <p:cNvSpPr txBox="1"/>
          <p:nvPr/>
        </p:nvSpPr>
        <p:spPr>
          <a:xfrm>
            <a:off x="4108456" y="11741491"/>
            <a:ext cx="790575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Situational Analysis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0" name="Straight Connector 299">
            <a:extLst/>
          </p:cNvPr>
          <p:cNvCxnSpPr>
            <a:cxnSpLocks/>
            <a:stCxn id="301" idx="2"/>
          </p:cNvCxnSpPr>
          <p:nvPr/>
        </p:nvCxnSpPr>
        <p:spPr>
          <a:xfrm flipH="1">
            <a:off x="4031456" y="10974379"/>
            <a:ext cx="66310" cy="3801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257">
            <a:extLst/>
          </p:cNvPr>
          <p:cNvSpPr txBox="1"/>
          <p:nvPr/>
        </p:nvSpPr>
        <p:spPr>
          <a:xfrm>
            <a:off x="3602713" y="10426371"/>
            <a:ext cx="990106" cy="54800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Measuring the success of an enterprise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FE3C75D7-E58D-4934-9D4C-5208215A1E00}"/>
              </a:ext>
            </a:extLst>
          </p:cNvPr>
          <p:cNvSpPr txBox="1"/>
          <p:nvPr/>
        </p:nvSpPr>
        <p:spPr>
          <a:xfrm>
            <a:off x="5238685" y="11729709"/>
            <a:ext cx="1933048" cy="828675"/>
          </a:xfrm>
          <a:prstGeom prst="wedgeRoundRectCallout">
            <a:avLst>
              <a:gd name="adj1" fmla="val 16497"/>
              <a:gd name="adj2" fmla="val -96907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Aim C: Factors that contribute to the success of an enterprise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H="1">
            <a:off x="1923827" y="10882293"/>
            <a:ext cx="180599" cy="4504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9C6FAEDB-5712-418B-A720-799299F38636}"/>
              </a:ext>
            </a:extLst>
          </p:cNvPr>
          <p:cNvCxnSpPr>
            <a:cxnSpLocks/>
          </p:cNvCxnSpPr>
          <p:nvPr/>
        </p:nvCxnSpPr>
        <p:spPr>
          <a:xfrm>
            <a:off x="2261244" y="8806883"/>
            <a:ext cx="112800" cy="4483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>
            <a:off x="1801368" y="8823053"/>
            <a:ext cx="19050" cy="5429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>
            <a:off x="1159073" y="9407256"/>
            <a:ext cx="183951" cy="2193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V="1">
            <a:off x="2680559" y="9445932"/>
            <a:ext cx="9193" cy="3376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271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2170082" y="11786616"/>
            <a:ext cx="1749632" cy="655955"/>
          </a:xfrm>
          <a:prstGeom prst="wedgeRoundRectCallout">
            <a:avLst>
              <a:gd name="adj1" fmla="val -23128"/>
              <a:gd name="adj2" fmla="val -105715"/>
              <a:gd name="adj3" fmla="val 16667"/>
            </a:avLst>
          </a:prstGeom>
          <a:solidFill>
            <a:srgbClr val="00B0F0"/>
          </a:solidFill>
          <a:ln w="19050">
            <a:solidFill>
              <a:srgbClr val="BD139D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Aim A: Explore Ideas &amp; plan for a micro-enterprise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TextBox 272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902194" y="10510395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Generating Micro-Enterprise Ideas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TextBox 273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466721" y="11646887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Aims of a Micro-Enterprise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TextBox 274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42875" y="10940445"/>
            <a:ext cx="904875" cy="27114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Markets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TextBox 27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2101422" y="8523661"/>
            <a:ext cx="1073150" cy="27114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 &amp; Services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TextBox 276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903288" y="8407935"/>
            <a:ext cx="1073150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for a micro-enterprise activity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TextBox 28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2194128" y="9787479"/>
            <a:ext cx="704850" cy="27114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TextBox 274">
            <a:extLst/>
          </p:cNvPr>
          <p:cNvSpPr txBox="1"/>
          <p:nvPr/>
        </p:nvSpPr>
        <p:spPr>
          <a:xfrm>
            <a:off x="342902" y="9123917"/>
            <a:ext cx="904875" cy="27114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Google Shape;145;p12"/>
          <p:cNvSpPr txBox="1"/>
          <p:nvPr/>
        </p:nvSpPr>
        <p:spPr>
          <a:xfrm rot="16200000">
            <a:off x="-480538" y="10255989"/>
            <a:ext cx="3487843" cy="44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COMPONENT 2: Planning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for and Pitching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Enterprise Activity (Part 1)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Internally Assessed Coursework  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>
            <a:off x="6402917" y="8919911"/>
            <a:ext cx="62356" cy="3536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H="1" flipV="1">
            <a:off x="8061672" y="9362905"/>
            <a:ext cx="81850" cy="5204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6797180" y="9762944"/>
            <a:ext cx="777875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of revenue &amp; costs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TextBox 327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7990047" y="9732412"/>
            <a:ext cx="1073150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Terminology in Financial Statements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H="1" flipV="1">
            <a:off x="6808032" y="9524772"/>
            <a:ext cx="61449" cy="4779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 flipH="1" flipV="1">
            <a:off x="5536016" y="9313215"/>
            <a:ext cx="82591" cy="5277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31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3832832" y="9824558"/>
            <a:ext cx="1557110" cy="485775"/>
          </a:xfrm>
          <a:prstGeom prst="wedgeRoundRectCallout">
            <a:avLst>
              <a:gd name="adj1" fmla="val -18387"/>
              <a:gd name="adj2" fmla="val -146033"/>
              <a:gd name="adj3" fmla="val 166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Aim B: Financial Records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>
            <a:off x="5836623" y="8954117"/>
            <a:ext cx="21269" cy="1121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23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6176220" y="8545512"/>
            <a:ext cx="942975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Documents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TextBox 333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5364951" y="8520112"/>
            <a:ext cx="639445" cy="44767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Payment Methods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TextBox 326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5512650" y="9697831"/>
            <a:ext cx="1073150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of Comprehensive Income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4" name="Straight Connector 333">
            <a:extLst/>
          </p:cNvPr>
          <p:cNvCxnSpPr>
            <a:cxnSpLocks/>
            <a:stCxn id="335" idx="1"/>
          </p:cNvCxnSpPr>
          <p:nvPr/>
        </p:nvCxnSpPr>
        <p:spPr>
          <a:xfrm flipH="1" flipV="1">
            <a:off x="8292808" y="9224671"/>
            <a:ext cx="407811" cy="786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26">
            <a:extLst/>
          </p:cNvPr>
          <p:cNvSpPr txBox="1"/>
          <p:nvPr/>
        </p:nvSpPr>
        <p:spPr>
          <a:xfrm>
            <a:off x="8700619" y="9043641"/>
            <a:ext cx="825500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Statement of Financial Position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6" name="Straight Connector 335">
            <a:extLst/>
          </p:cNvPr>
          <p:cNvCxnSpPr>
            <a:cxnSpLocks/>
          </p:cNvCxnSpPr>
          <p:nvPr/>
        </p:nvCxnSpPr>
        <p:spPr>
          <a:xfrm flipH="1">
            <a:off x="4666455" y="8748395"/>
            <a:ext cx="34292" cy="6175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Box 326">
            <a:extLst/>
          </p:cNvPr>
          <p:cNvSpPr txBox="1"/>
          <p:nvPr/>
        </p:nvSpPr>
        <p:spPr>
          <a:xfrm>
            <a:off x="4163155" y="8589645"/>
            <a:ext cx="771525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Profitability &amp; Liquidity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8" name="Straight Connector 337">
            <a:extLst/>
          </p:cNvPr>
          <p:cNvCxnSpPr>
            <a:cxnSpLocks/>
          </p:cNvCxnSpPr>
          <p:nvPr/>
        </p:nvCxnSpPr>
        <p:spPr>
          <a:xfrm flipH="1">
            <a:off x="8391131" y="6703374"/>
            <a:ext cx="391362" cy="5359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27">
            <a:extLst/>
          </p:cNvPr>
          <p:cNvSpPr txBox="1"/>
          <p:nvPr/>
        </p:nvSpPr>
        <p:spPr>
          <a:xfrm>
            <a:off x="8405938" y="6183944"/>
            <a:ext cx="1085850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Suggesting Improvements to cash flow problems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40" name="Straight Connector 339">
            <a:extLst/>
          </p:cNvPr>
          <p:cNvCxnSpPr>
            <a:cxnSpLocks/>
          </p:cNvCxnSpPr>
          <p:nvPr/>
        </p:nvCxnSpPr>
        <p:spPr>
          <a:xfrm flipV="1">
            <a:off x="7974046" y="7224353"/>
            <a:ext cx="154573" cy="4116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/>
          </p:cNvPr>
          <p:cNvCxnSpPr>
            <a:cxnSpLocks/>
            <a:stCxn id="342" idx="2"/>
          </p:cNvCxnSpPr>
          <p:nvPr/>
        </p:nvCxnSpPr>
        <p:spPr>
          <a:xfrm flipH="1">
            <a:off x="8644057" y="7327355"/>
            <a:ext cx="517759" cy="1216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33">
            <a:extLst/>
          </p:cNvPr>
          <p:cNvSpPr txBox="1"/>
          <p:nvPr/>
        </p:nvSpPr>
        <p:spPr>
          <a:xfrm>
            <a:off x="8799866" y="6959690"/>
            <a:ext cx="723900" cy="36766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Forecasting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TextBox 326">
            <a:extLst/>
          </p:cNvPr>
          <p:cNvSpPr txBox="1"/>
          <p:nvPr/>
        </p:nvSpPr>
        <p:spPr>
          <a:xfrm>
            <a:off x="6963105" y="7338028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Break-Even Analysis &amp; Break-Even Point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44" name="Straight Connector 343">
            <a:extLst/>
          </p:cNvPr>
          <p:cNvCxnSpPr>
            <a:cxnSpLocks/>
          </p:cNvCxnSpPr>
          <p:nvPr/>
        </p:nvCxnSpPr>
        <p:spPr>
          <a:xfrm>
            <a:off x="7512349" y="6371289"/>
            <a:ext cx="17780" cy="6000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26">
            <a:extLst/>
          </p:cNvPr>
          <p:cNvSpPr txBox="1"/>
          <p:nvPr/>
        </p:nvSpPr>
        <p:spPr>
          <a:xfrm>
            <a:off x="7318070" y="6104858"/>
            <a:ext cx="718185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of Business Finance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46" name="Straight Connector 345">
            <a:extLst/>
          </p:cNvPr>
          <p:cNvCxnSpPr>
            <a:cxnSpLocks/>
          </p:cNvCxnSpPr>
          <p:nvPr/>
        </p:nvCxnSpPr>
        <p:spPr>
          <a:xfrm flipH="1" flipV="1">
            <a:off x="8553295" y="8089721"/>
            <a:ext cx="414493" cy="712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27">
            <a:extLst/>
          </p:cNvPr>
          <p:cNvSpPr txBox="1"/>
          <p:nvPr/>
        </p:nvSpPr>
        <p:spPr>
          <a:xfrm>
            <a:off x="8782493" y="7697901"/>
            <a:ext cx="709295" cy="56197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Cash Flow Data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TextBox 331">
            <a:extLst/>
          </p:cNvPr>
          <p:cNvSpPr txBox="1"/>
          <p:nvPr/>
        </p:nvSpPr>
        <p:spPr>
          <a:xfrm>
            <a:off x="6098371" y="7748726"/>
            <a:ext cx="2100803" cy="666750"/>
          </a:xfrm>
          <a:prstGeom prst="wedgeRoundRectCallout">
            <a:avLst>
              <a:gd name="adj1" fmla="val 68212"/>
              <a:gd name="adj2" fmla="val 62709"/>
              <a:gd name="adj3" fmla="val 166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Aim C: Financial Planning &amp; Forecasting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Google Shape;145;p12"/>
          <p:cNvSpPr txBox="1"/>
          <p:nvPr/>
        </p:nvSpPr>
        <p:spPr>
          <a:xfrm>
            <a:off x="4501243" y="9071840"/>
            <a:ext cx="4191476" cy="44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COMPONENT 3: Promotion &amp; Finance for Enterprise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Externally  Assessed Exam 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0" name="Google Shape;145;p12"/>
          <p:cNvSpPr txBox="1"/>
          <p:nvPr/>
        </p:nvSpPr>
        <p:spPr>
          <a:xfrm>
            <a:off x="1597930" y="4647805"/>
            <a:ext cx="6197409" cy="44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COMPONENT 2: Planning  for and Pitching Enterprise Activity (Part 2)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Internally Assessed Coursework  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 flipH="1" flipV="1">
            <a:off x="4088241" y="7309946"/>
            <a:ext cx="19050" cy="5810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32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4694871" y="5816646"/>
            <a:ext cx="1218865" cy="725725"/>
          </a:xfrm>
          <a:prstGeom prst="wedgeRoundRectCallout">
            <a:avLst>
              <a:gd name="adj1" fmla="val 17389"/>
              <a:gd name="adj2" fmla="val 124783"/>
              <a:gd name="adj3" fmla="val 166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Learning Aim A: Promotion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3" name="Straight Connector 362">
            <a:extLst/>
          </p:cNvPr>
          <p:cNvCxnSpPr>
            <a:cxnSpLocks/>
          </p:cNvCxnSpPr>
          <p:nvPr/>
        </p:nvCxnSpPr>
        <p:spPr>
          <a:xfrm>
            <a:off x="4265032" y="6541516"/>
            <a:ext cx="19050" cy="4562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24">
            <a:extLst/>
          </p:cNvPr>
          <p:cNvSpPr txBox="1"/>
          <p:nvPr/>
        </p:nvSpPr>
        <p:spPr>
          <a:xfrm>
            <a:off x="4507100" y="7562283"/>
            <a:ext cx="1073150" cy="5321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 of the Promotional Mix &amp; their purposes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5" name="Straight Connector 364">
            <a:extLst/>
          </p:cNvPr>
          <p:cNvCxnSpPr>
            <a:cxnSpLocks/>
          </p:cNvCxnSpPr>
          <p:nvPr/>
        </p:nvCxnSpPr>
        <p:spPr>
          <a:xfrm flipV="1">
            <a:off x="4755117" y="7322346"/>
            <a:ext cx="9109" cy="3315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290">
            <a:extLst/>
          </p:cNvPr>
          <p:cNvSpPr txBox="1"/>
          <p:nvPr/>
        </p:nvSpPr>
        <p:spPr>
          <a:xfrm>
            <a:off x="3558257" y="6175785"/>
            <a:ext cx="1073150" cy="519430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Targeting &amp; segmenting the market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TextBox 324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3191882" y="7597306"/>
            <a:ext cx="1073150" cy="65595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Factors influencing the choice of promotional methods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>
            <a:off x="8152632" y="4297791"/>
            <a:ext cx="387008" cy="353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07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8487923" y="5198110"/>
            <a:ext cx="994578" cy="51077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Reviewing your plan &amp; performance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TextBox 288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4484581" y="3678825"/>
            <a:ext cx="1918336" cy="674370"/>
          </a:xfrm>
          <a:prstGeom prst="wedgeRoundRectCallout">
            <a:avLst>
              <a:gd name="adj1" fmla="val 15235"/>
              <a:gd name="adj2" fmla="val 97555"/>
              <a:gd name="adj3" fmla="val 16667"/>
            </a:avLst>
          </a:prstGeom>
          <a:solidFill>
            <a:srgbClr val="00B0F0"/>
          </a:solidFill>
          <a:ln w="19050">
            <a:solidFill>
              <a:srgbClr val="BD139D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Aim C: Review own pitch for a micro-enterprise activity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TextBox 319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7138988" y="3971020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Recommending Improvements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2" name="Google Shape;122;p12"/>
          <p:cNvCxnSpPr/>
          <p:nvPr/>
        </p:nvCxnSpPr>
        <p:spPr>
          <a:xfrm flipH="1" flipV="1">
            <a:off x="8457861" y="4904640"/>
            <a:ext cx="289643" cy="2773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V="1">
            <a:off x="6964180" y="4950702"/>
            <a:ext cx="28575" cy="5638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291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6503805" y="5508867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Receiving Feedback from an Audience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>
            <a:off x="795339" y="5207000"/>
            <a:ext cx="451892" cy="5198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  <a:stCxn id="388" idx="1"/>
          </p:cNvCxnSpPr>
          <p:nvPr/>
        </p:nvCxnSpPr>
        <p:spPr>
          <a:xfrm flipH="1">
            <a:off x="1383274" y="6019667"/>
            <a:ext cx="457636" cy="861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B4B756DC-3C0D-4E23-B3CB-F7BC497B34CD}"/>
              </a:ext>
            </a:extLst>
          </p:cNvPr>
          <p:cNvCxnSpPr>
            <a:cxnSpLocks/>
          </p:cNvCxnSpPr>
          <p:nvPr/>
        </p:nvCxnSpPr>
        <p:spPr>
          <a:xfrm>
            <a:off x="1481458" y="4409083"/>
            <a:ext cx="219075" cy="4191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281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277659" y="7138211"/>
            <a:ext cx="1762104" cy="790575"/>
          </a:xfrm>
          <a:prstGeom prst="wedgeRoundRectCallout">
            <a:avLst>
              <a:gd name="adj1" fmla="val -1591"/>
              <a:gd name="adj2" fmla="val -125471"/>
              <a:gd name="adj3" fmla="val 16667"/>
            </a:avLst>
          </a:prstGeom>
          <a:solidFill>
            <a:srgbClr val="00B0F0"/>
          </a:solidFill>
          <a:ln w="19050">
            <a:solidFill>
              <a:srgbClr val="BD139D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Aim B: Pitch a Micro-Enterprise Activity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TextBox 290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151731" y="3984169"/>
            <a:ext cx="971550" cy="41465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Skills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TextBox 292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243853" y="4773135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Presenting a Business Pitch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TextBox 289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840910" y="5821864"/>
            <a:ext cx="1073150" cy="395605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Pitching A Micro-Enterprise Activity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95" name="Group 394"/>
          <p:cNvGrpSpPr/>
          <p:nvPr/>
        </p:nvGrpSpPr>
        <p:grpSpPr>
          <a:xfrm>
            <a:off x="2262059" y="3634318"/>
            <a:ext cx="2085939" cy="856405"/>
            <a:chOff x="-2349795" y="6799126"/>
            <a:chExt cx="2254102" cy="1126157"/>
          </a:xfrm>
        </p:grpSpPr>
        <p:sp>
          <p:nvSpPr>
            <p:cNvPr id="393" name="Rounded Rectangle 392"/>
            <p:cNvSpPr/>
            <p:nvPr/>
          </p:nvSpPr>
          <p:spPr>
            <a:xfrm>
              <a:off x="-2349795" y="6799126"/>
              <a:ext cx="2254102" cy="112615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-2278228" y="6972955"/>
              <a:ext cx="2107677" cy="8499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Enterprise Idea Pitch </a:t>
              </a:r>
              <a:r>
                <a:rPr lang="en-GB" sz="1200" dirty="0" smtClean="0"/>
                <a:t>demonstrating key enterprise skills </a:t>
              </a:r>
              <a:endParaRPr lang="en-GB" sz="1200" dirty="0"/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2082191" y="6387496"/>
            <a:ext cx="1449644" cy="1362169"/>
            <a:chOff x="-2087562" y="4473108"/>
            <a:chExt cx="1449644" cy="1362169"/>
          </a:xfrm>
        </p:grpSpPr>
        <p:sp>
          <p:nvSpPr>
            <p:cNvPr id="396" name="Oval 395"/>
            <p:cNvSpPr/>
            <p:nvPr/>
          </p:nvSpPr>
          <p:spPr>
            <a:xfrm>
              <a:off x="-2087562" y="4473108"/>
              <a:ext cx="1449644" cy="13621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/>
            <p:cNvSpPr/>
            <p:nvPr/>
          </p:nvSpPr>
          <p:spPr>
            <a:xfrm>
              <a:off x="-1967073" y="4535839"/>
              <a:ext cx="1229157" cy="11909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-1853898" y="4797815"/>
              <a:ext cx="9646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External</a:t>
              </a:r>
            </a:p>
            <a:p>
              <a:pPr algn="ctr"/>
              <a:r>
                <a:rPr lang="en-GB" dirty="0" smtClean="0"/>
                <a:t>Finance  Exam </a:t>
              </a:r>
              <a:endParaRPr lang="en-GB" dirty="0"/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1643667" y="1287797"/>
            <a:ext cx="1449644" cy="1362169"/>
            <a:chOff x="-2087562" y="4473108"/>
            <a:chExt cx="1449644" cy="1362169"/>
          </a:xfrm>
        </p:grpSpPr>
        <p:sp>
          <p:nvSpPr>
            <p:cNvPr id="404" name="Oval 403"/>
            <p:cNvSpPr/>
            <p:nvPr/>
          </p:nvSpPr>
          <p:spPr>
            <a:xfrm>
              <a:off x="-2087562" y="4473108"/>
              <a:ext cx="1449644" cy="13621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/>
            <p:cNvSpPr/>
            <p:nvPr/>
          </p:nvSpPr>
          <p:spPr>
            <a:xfrm>
              <a:off x="-1967073" y="4535839"/>
              <a:ext cx="1229157" cy="119099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-1853898" y="4797815"/>
              <a:ext cx="964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Resit External</a:t>
              </a:r>
            </a:p>
            <a:p>
              <a:pPr algn="ctr"/>
              <a:r>
                <a:rPr lang="en-GB" dirty="0" smtClean="0"/>
                <a:t>Finance  Exam </a:t>
              </a:r>
              <a:endParaRPr lang="en-GB" dirty="0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3002058" y="5177768"/>
            <a:ext cx="1622745" cy="856405"/>
            <a:chOff x="-4778045" y="4168822"/>
            <a:chExt cx="2085939" cy="856405"/>
          </a:xfrm>
        </p:grpSpPr>
        <p:sp>
          <p:nvSpPr>
            <p:cNvPr id="407" name="Rounded Rectangle 406"/>
            <p:cNvSpPr/>
            <p:nvPr/>
          </p:nvSpPr>
          <p:spPr>
            <a:xfrm>
              <a:off x="-4778045" y="4168822"/>
              <a:ext cx="2085939" cy="85640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-4740700" y="4377410"/>
              <a:ext cx="195043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Enterprise Trading Activity </a:t>
              </a:r>
              <a:endParaRPr lang="en-GB" sz="1200" dirty="0"/>
            </a:p>
          </p:txBody>
        </p:sp>
      </p:grpSp>
      <p:sp>
        <p:nvSpPr>
          <p:cNvPr id="410" name="Google Shape;182;p12"/>
          <p:cNvSpPr txBox="1"/>
          <p:nvPr/>
        </p:nvSpPr>
        <p:spPr>
          <a:xfrm>
            <a:off x="4194709" y="3064781"/>
            <a:ext cx="22705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 </a:t>
            </a:r>
            <a:r>
              <a:rPr lang="en-GB" sz="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1/2 </a:t>
            </a:r>
            <a:r>
              <a:rPr lang="en-GB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answer, show your workings, give in correct units (%, £ </a:t>
            </a:r>
            <a:r>
              <a:rPr lang="en-GB" sz="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ALWAYS to 2.dp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formula 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595</Words>
  <Application>Microsoft Office PowerPoint</Application>
  <PresentationFormat>Custom</PresentationFormat>
  <Paragraphs>111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Times New Roman</vt:lpstr>
      <vt:lpstr>Arial</vt:lpstr>
      <vt:lpstr>Gill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Farley</dc:creator>
  <cp:lastModifiedBy>Nicola Farley</cp:lastModifiedBy>
  <cp:revision>17</cp:revision>
  <dcterms:modified xsi:type="dcterms:W3CDTF">2020-06-23T11:09:43Z</dcterms:modified>
</cp:coreProperties>
</file>