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174C-329F-4325-AD03-FA9D8E8E2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677FC-EFBA-4B60-98D6-AE31544D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FAC4-C103-4C29-B2CE-F338C69B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9AEB-217B-45F3-9B7B-77A1733F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2758D-F32E-41CE-92DE-0A67240D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33CE-6F6C-4494-B9E7-1B548C36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2EBE6-1E20-4D99-B6D2-54DF7ECE1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787F-F68A-4372-81EB-E50CB227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A7448-A848-4683-9F3A-641CD141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6582-4150-4405-B7AD-B01B8A43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6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0E787-9412-4805-B2D5-A79B06706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CB28E-1326-4223-8851-0D9314225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D2C25-CAE9-47EA-B779-07732320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8F10-105A-43C6-BF4F-A74CBF13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0E6A1-1E57-4372-9E16-F908769B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3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AA2E-7D70-4116-82C9-DFA429DC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EE9A-43C4-4430-9EB6-454B0135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66664-30E1-4989-AF8C-79AF30E6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3C9C-E087-4508-BE91-25F79BC4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461AF-E23D-4735-8CCF-A0AB9F9D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75F4-45F8-4967-A62F-ACB7D6C5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8E7-BD41-40E0-9843-EE38700E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CA35E-9458-40DC-A162-374075B41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265AE-6742-4CEE-97A3-C89FE9E9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3AFA4-66F4-4A34-829E-705A3B33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3A19-1A9C-43CA-84B5-E2AEBFA5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EA24-D108-4898-88C0-6936B2F06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1B84A-D988-44C5-9D53-90F33231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364E-0A70-41C2-8E04-BEE821AD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9BE49-DC5F-4A22-BA20-E0B737D2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95FED-D4B3-4A5D-A5D4-F672A00E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0024-5BAA-4DB6-A884-E1DB76CF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5CDCE-BBF2-4B91-BD12-F9E772FF0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2D283-0B0B-4C5A-BB2A-DB98F8B22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7A6D6-B4A9-4CDA-A0B1-7D4AA00B0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767BD-9914-447A-81C9-92681CA69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DE36F-82EB-4F05-9C81-26C1D07B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D2FC6-1BA9-45D7-BC9F-5CD17D2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B3CC2-AF1C-4886-8F92-6620A861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2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E6EE-CACB-4F91-A9EE-F0D21903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1CABC-A9A6-4202-8181-1A3D483A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41C89-0720-4621-BAD0-8CD11DF9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FC42-F730-4122-A38C-5531FD65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54C5-9C20-47E4-AEE8-89C40D1E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141A8-7F02-46C7-9509-99D96061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5E93E-BD67-47B7-B326-86A8A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6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5189-06A4-4BC8-BBF8-0E7F48BC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9E459-E44F-40CA-B999-2ED13BE1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E7F5C-597A-42A9-B01E-56E3E02F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BD57B-BF38-4A7B-B786-9F46A9F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7DB3D-3047-4816-A124-2C0FC3BA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4C939-9AE2-4543-9E92-9B84CDB8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5568-F1FE-4DAC-9B2D-62503B5F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1C58E-465F-4F75-80EA-01A324B1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FDF9D-937A-489B-8A64-F12EB01B3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61AFA-035E-483E-8EC7-0B5BC2C5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89B9E-F379-46A0-BAC1-1F483433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86A8D-751A-437D-BF19-C994A914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57E52-F929-4654-A1FD-AC690825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A391C-140C-4CBF-8AAE-D0183315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B0DED-0FE0-4227-9BC8-FFC99C6AA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B64E-2CFA-4447-81E4-21CA2B0A9E3A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E02E-B7EB-4403-B8EE-1B078B599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E3841-BFCE-45B1-B09B-DB9D0169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4A4449-47C5-46F4-BC16-FD63CF9E5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322654"/>
              </p:ext>
            </p:extLst>
          </p:nvPr>
        </p:nvGraphicFramePr>
        <p:xfrm>
          <a:off x="62567" y="863178"/>
          <a:ext cx="12066865" cy="5562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289">
                  <a:extLst>
                    <a:ext uri="{9D8B030D-6E8A-4147-A177-3AD203B41FA5}">
                      <a16:colId xmlns:a16="http://schemas.microsoft.com/office/drawing/2014/main" val="2268149381"/>
                    </a:ext>
                  </a:extLst>
                </a:gridCol>
                <a:gridCol w="1237541">
                  <a:extLst>
                    <a:ext uri="{9D8B030D-6E8A-4147-A177-3AD203B41FA5}">
                      <a16:colId xmlns:a16="http://schemas.microsoft.com/office/drawing/2014/main" val="3446150518"/>
                    </a:ext>
                  </a:extLst>
                </a:gridCol>
                <a:gridCol w="1319261">
                  <a:extLst>
                    <a:ext uri="{9D8B030D-6E8A-4147-A177-3AD203B41FA5}">
                      <a16:colId xmlns:a16="http://schemas.microsoft.com/office/drawing/2014/main" val="508400777"/>
                    </a:ext>
                  </a:extLst>
                </a:gridCol>
                <a:gridCol w="1662959">
                  <a:extLst>
                    <a:ext uri="{9D8B030D-6E8A-4147-A177-3AD203B41FA5}">
                      <a16:colId xmlns:a16="http://schemas.microsoft.com/office/drawing/2014/main" val="414992704"/>
                    </a:ext>
                  </a:extLst>
                </a:gridCol>
                <a:gridCol w="1340763">
                  <a:extLst>
                    <a:ext uri="{9D8B030D-6E8A-4147-A177-3AD203B41FA5}">
                      <a16:colId xmlns:a16="http://schemas.microsoft.com/office/drawing/2014/main" val="2126992232"/>
                    </a:ext>
                  </a:extLst>
                </a:gridCol>
                <a:gridCol w="1340763">
                  <a:extLst>
                    <a:ext uri="{9D8B030D-6E8A-4147-A177-3AD203B41FA5}">
                      <a16:colId xmlns:a16="http://schemas.microsoft.com/office/drawing/2014/main" val="4075210290"/>
                    </a:ext>
                  </a:extLst>
                </a:gridCol>
                <a:gridCol w="1154303">
                  <a:extLst>
                    <a:ext uri="{9D8B030D-6E8A-4147-A177-3AD203B41FA5}">
                      <a16:colId xmlns:a16="http://schemas.microsoft.com/office/drawing/2014/main" val="3616190335"/>
                    </a:ext>
                  </a:extLst>
                </a:gridCol>
                <a:gridCol w="1527223">
                  <a:extLst>
                    <a:ext uri="{9D8B030D-6E8A-4147-A177-3AD203B41FA5}">
                      <a16:colId xmlns:a16="http://schemas.microsoft.com/office/drawing/2014/main" val="3266221299"/>
                    </a:ext>
                  </a:extLst>
                </a:gridCol>
                <a:gridCol w="1340763">
                  <a:extLst>
                    <a:ext uri="{9D8B030D-6E8A-4147-A177-3AD203B41FA5}">
                      <a16:colId xmlns:a16="http://schemas.microsoft.com/office/drawing/2014/main" val="2318531429"/>
                    </a:ext>
                  </a:extLst>
                </a:gridCol>
              </a:tblGrid>
              <a:tr h="284675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4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5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7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Lesson 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20668"/>
                  </a:ext>
                </a:extLst>
              </a:tr>
              <a:tr h="888683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half term </a:t>
                      </a:r>
                    </a:p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Personal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Intro to surviving year 11 and beyond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Learning Habits 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learning habits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Learning Habits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Creating a CV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Personal statements writing 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Applying to 6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form online during the lesson, or </a:t>
                      </a:r>
                      <a:r>
                        <a:rPr lang="en-GB" sz="1200" dirty="0" err="1">
                          <a:solidFill>
                            <a:schemeClr val="tx1"/>
                          </a:solidFill>
                        </a:rPr>
                        <a:t>Unifrog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for apprentices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Stress management and phone addiction  during exams 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814901"/>
                  </a:ext>
                </a:extLst>
              </a:tr>
              <a:tr h="702208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half term  The world around me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What Rights do LGBTQ+ people have across the world?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BV, MH, SRE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Mock exams- learning habits 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Mock exams – learning habits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What is Fair Trade and why is it important? 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BV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How does homelessness impact society and peoples lives? 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BV,S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Why is it difficult for some people to get out of homelessness 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BV,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Book tidy and catch up lesson if required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66030"/>
                  </a:ext>
                </a:extLst>
              </a:tr>
              <a:tr h="888683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Half term Adult Health and wellbeing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Pregnancies and choices 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S,SRE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What impacts fertility?  Healthy behaviour </a:t>
                      </a:r>
                      <a:r>
                        <a:rPr lang="en-GB" sz="1200">
                          <a:solidFill>
                            <a:schemeClr val="tx1"/>
                          </a:solidFill>
                        </a:rPr>
                        <a:t>in pregnancies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MH,S,SRE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Abortion and miscarriages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S,SRE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Organ donation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MH,S,SRE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What are saviour siblings 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MH,S,SRE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Should saviour siblings be allowed in the UK?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BV, 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56258"/>
                  </a:ext>
                </a:extLst>
              </a:tr>
              <a:tr h="888683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Half term Keeping safe beyond school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Festivals and drugs revisit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Alcohol at parties revisit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contraception and sexual health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SRE,S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E scooters and road safety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S,BV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Experiencing Break ups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Avoiding burn out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62975"/>
                  </a:ext>
                </a:extLst>
              </a:tr>
              <a:tr h="888683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GB" sz="12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Half term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Positive mental and health and wellbeing during exams</a:t>
                      </a: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MH,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Learning habits and revision / exams start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Learning habits and revision / exams start 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Revision / exams start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Revision / exams start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1385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C446A9A-3F79-449A-B744-3AD57CD1EE8E}"/>
              </a:ext>
            </a:extLst>
          </p:cNvPr>
          <p:cNvSpPr txBox="1"/>
          <p:nvPr/>
        </p:nvSpPr>
        <p:spPr>
          <a:xfrm>
            <a:off x="368649" y="555401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British Value (BV), Mental Health and wellbeing (MH), safeguarding (S), Sex and Relationships education (SRE), careers and finance (C/F)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F8D084A-2422-4A93-A63F-2DF6E9006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35" y="2885"/>
            <a:ext cx="10515600" cy="415051"/>
          </a:xfrm>
        </p:spPr>
        <p:txBody>
          <a:bodyPr>
            <a:normAutofit/>
          </a:bodyPr>
          <a:lstStyle/>
          <a:p>
            <a:r>
              <a:rPr lang="en-GB" sz="1800" b="1" u="sng" dirty="0"/>
              <a:t>Year 11 Scheme of Learning for PSHE and Citizenship lessons 2024-25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8AA10F5-ADC7-4B66-B3BD-DD2C7F44EA4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91385" y="70979"/>
          <a:ext cx="2388998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49">
                  <a:extLst>
                    <a:ext uri="{9D8B030D-6E8A-4147-A177-3AD203B41FA5}">
                      <a16:colId xmlns:a16="http://schemas.microsoft.com/office/drawing/2014/main" val="1488337799"/>
                    </a:ext>
                  </a:extLst>
                </a:gridCol>
                <a:gridCol w="724949">
                  <a:extLst>
                    <a:ext uri="{9D8B030D-6E8A-4147-A177-3AD203B41FA5}">
                      <a16:colId xmlns:a16="http://schemas.microsoft.com/office/drawing/2014/main" val="196093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Skills and knowledge assessed checkpoints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6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242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360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11 Scheme of Learning for PSHE and Citizenship lessons 2024-25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Scheme of Learning</dc:title>
  <dc:creator>C Minchin (CDM)</dc:creator>
  <cp:lastModifiedBy>C Minchin (CDM)</cp:lastModifiedBy>
  <cp:revision>38</cp:revision>
  <dcterms:created xsi:type="dcterms:W3CDTF">2024-02-09T09:08:33Z</dcterms:created>
  <dcterms:modified xsi:type="dcterms:W3CDTF">2024-07-16T10:39:41Z</dcterms:modified>
</cp:coreProperties>
</file>