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89174C-329F-4325-AD03-FA9D8E8E240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F6677FC-EFBA-4B60-98D6-AE31544D2B4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C4FAC4-C103-4C29-B2CE-F338C69B2F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7B64E-2CFA-4447-81E4-21CA2B0A9E3A}" type="datetimeFigureOut">
              <a:rPr lang="en-GB" smtClean="0"/>
              <a:t>22/07/2024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739AEB-217B-45F3-9B7B-77A1733F8D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82758D-F32E-41CE-92DE-0A67240D52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CCE97-B38F-4799-9A5E-478949E5F6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0702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6133CE-6F6C-4494-B9E7-1B548C36A2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A12EBE6-1E20-4D99-B6D2-54DF7ECE1F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71787F-F68A-4372-81EB-E50CB22744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7B64E-2CFA-4447-81E4-21CA2B0A9E3A}" type="datetimeFigureOut">
              <a:rPr lang="en-GB" smtClean="0"/>
              <a:t>22/07/2024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BA7448-A848-4683-9F3A-641CD14111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356582-4150-4405-B7AD-B01B8A437D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CCE97-B38F-4799-9A5E-478949E5F6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73697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0E0E787-9412-4805-B2D5-A79B0670622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49CB28E-1326-4223-8851-0D9314225E6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8D2C25-CAE9-47EA-B779-07732320D8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7B64E-2CFA-4447-81E4-21CA2B0A9E3A}" type="datetimeFigureOut">
              <a:rPr lang="en-GB" smtClean="0"/>
              <a:t>22/07/2024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E08F10-105A-43C6-BF4F-A74CBF13E7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20E6A1-1E57-4372-9E16-F908769B22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CCE97-B38F-4799-9A5E-478949E5F6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77326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EEAA2E-7D70-4116-82C9-DFA429DCCC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8DEE9A-43C4-4430-9EB6-454B013563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B66664-30E1-4989-AF8C-79AF30E656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7B64E-2CFA-4447-81E4-21CA2B0A9E3A}" type="datetimeFigureOut">
              <a:rPr lang="en-GB" smtClean="0"/>
              <a:t>22/07/2024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6E3C9C-E087-4508-BE91-25F79BC432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B461AF-E23D-4735-8CCF-A0AB9F9D1B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CCE97-B38F-4799-9A5E-478949E5F6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21855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AD75F4-45F8-4967-A62F-ACB7D6C5BC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43A38E7-BD41-40E0-9843-EE38700E76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ACA35E-9458-40DC-A162-374075B417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7B64E-2CFA-4447-81E4-21CA2B0A9E3A}" type="datetimeFigureOut">
              <a:rPr lang="en-GB" smtClean="0"/>
              <a:t>22/07/2024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7265AE-6742-4CEE-97A3-C89FE9E912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C3AFA4-66F4-4A34-829E-705A3B3313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CCE97-B38F-4799-9A5E-478949E5F6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16914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903A19-1A9C-43CA-84B5-E2AEBFA561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B1EA24-D108-4898-88C0-6936B2F0679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471B84A-D988-44C5-9D53-90F33231CD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FA3364E-0A70-41C2-8E04-BEE821AD04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7B64E-2CFA-4447-81E4-21CA2B0A9E3A}" type="datetimeFigureOut">
              <a:rPr lang="en-GB" smtClean="0"/>
              <a:t>22/07/2024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F69BE49-DC5F-4A22-BA20-E0B737D288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295FED-D4B3-4A5D-A5D4-F672A00EF5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CCE97-B38F-4799-9A5E-478949E5F6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88654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640024-5BAA-4DB6-A884-E1DB76CFE3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65CDCE-BBF2-4B91-BD12-F9E772FF00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932D283-0B0B-4C5A-BB2A-DB98F8B224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7F7A6D6-B4A9-4CDA-A0B1-7D4AA00B04C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EC767BD-9914-447A-81C9-92681CA69B5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EFDE36F-82EB-4F05-9C81-26C1D07BC2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7B64E-2CFA-4447-81E4-21CA2B0A9E3A}" type="datetimeFigureOut">
              <a:rPr lang="en-GB" smtClean="0"/>
              <a:t>22/07/2024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98D2FC6-1BA9-45D7-BC9F-5CD17D2298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4AB3CC2-AF1C-4886-8F92-6620A86174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CCE97-B38F-4799-9A5E-478949E5F6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4265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67E6EE-CACB-4F91-A9EE-F0D21903C7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671CABC-A9A6-4202-8181-1A3D483AA2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7B64E-2CFA-4447-81E4-21CA2B0A9E3A}" type="datetimeFigureOut">
              <a:rPr lang="en-GB" smtClean="0"/>
              <a:t>22/07/2024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DB41C89-0720-4621-BAD0-8CD11DF9C0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CDFFC42-F730-4122-A38C-5531FD65B9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CCE97-B38F-4799-9A5E-478949E5F6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40518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05554C5-9C20-47E4-AEE8-89C40D1E5C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7B64E-2CFA-4447-81E4-21CA2B0A9E3A}" type="datetimeFigureOut">
              <a:rPr lang="en-GB" smtClean="0"/>
              <a:t>22/07/2024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FB141A8-7F02-46C7-9509-99D960617B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615E93E-BD67-47B7-B326-86A8AB27E1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CCE97-B38F-4799-9A5E-478949E5F6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63636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4C5189-06A4-4BC8-BBF8-0E7F48BCD4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49E459-E44F-40CA-B999-2ED13BE186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3CE7F5C-597A-42A9-B01E-56E3E02F478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2CBD57B-BF38-4A7B-B786-9F46A9F6A6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7B64E-2CFA-4447-81E4-21CA2B0A9E3A}" type="datetimeFigureOut">
              <a:rPr lang="en-GB" smtClean="0"/>
              <a:t>22/07/2024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127DB3D-3047-4816-A124-2C0FC3BA5F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E34C939-9AE2-4543-9E92-9B84CDB80D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CCE97-B38F-4799-9A5E-478949E5F6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26561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0D5568-F1FE-4DAC-9B2D-62503B5F54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CF1C58E-465F-4F75-80EA-01A324B1E2D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E3FDF9D-937A-489B-8A64-F12EB01B37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6561AFA-035E-483E-8EC7-0B5BC2C594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7B64E-2CFA-4447-81E4-21CA2B0A9E3A}" type="datetimeFigureOut">
              <a:rPr lang="en-GB" smtClean="0"/>
              <a:t>22/07/2024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689B9E-F379-46A0-BAC1-1F483433B8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5086A8D-751A-437D-BF19-C994A9146E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CCE97-B38F-4799-9A5E-478949E5F6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25609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0E57E52-F929-4654-A1FD-AC6908258D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50A391C-140C-4CBF-8AAE-D01833156D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1B0DED-0FE0-4227-9BC8-FFC99C6AABD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17B64E-2CFA-4447-81E4-21CA2B0A9E3A}" type="datetimeFigureOut">
              <a:rPr lang="en-GB" smtClean="0"/>
              <a:t>22/07/2024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FEE02E-B7EB-4403-B8EE-1B078B59966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7E3841-BFCE-45B1-B09B-DB9D0169D6A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2CCE97-B38F-4799-9A5E-478949E5F6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53522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1444B5-8555-4C79-A796-915DBC50F0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35" y="127832"/>
            <a:ext cx="10515600" cy="415051"/>
          </a:xfrm>
        </p:spPr>
        <p:txBody>
          <a:bodyPr>
            <a:normAutofit/>
          </a:bodyPr>
          <a:lstStyle/>
          <a:p>
            <a:r>
              <a:rPr lang="en-GB" sz="1800" b="1" u="sng"/>
              <a:t>Year 8 </a:t>
            </a:r>
            <a:r>
              <a:rPr lang="en-GB" sz="1800" b="1" u="sng" dirty="0"/>
              <a:t>Scheme of Learning for PSHE and Citizenship lessons 2024-25  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DB830D34-01A2-4766-82BA-7FDE03949A2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4764574"/>
              </p:ext>
            </p:extLst>
          </p:nvPr>
        </p:nvGraphicFramePr>
        <p:xfrm>
          <a:off x="62567" y="866496"/>
          <a:ext cx="11914574" cy="58293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9651">
                  <a:extLst>
                    <a:ext uri="{9D8B030D-6E8A-4147-A177-3AD203B41FA5}">
                      <a16:colId xmlns:a16="http://schemas.microsoft.com/office/drawing/2014/main" val="3170436394"/>
                    </a:ext>
                  </a:extLst>
                </a:gridCol>
                <a:gridCol w="1201100">
                  <a:extLst>
                    <a:ext uri="{9D8B030D-6E8A-4147-A177-3AD203B41FA5}">
                      <a16:colId xmlns:a16="http://schemas.microsoft.com/office/drawing/2014/main" val="685254725"/>
                    </a:ext>
                  </a:extLst>
                </a:gridCol>
                <a:gridCol w="1139252">
                  <a:extLst>
                    <a:ext uri="{9D8B030D-6E8A-4147-A177-3AD203B41FA5}">
                      <a16:colId xmlns:a16="http://schemas.microsoft.com/office/drawing/2014/main" val="382802612"/>
                    </a:ext>
                  </a:extLst>
                </a:gridCol>
                <a:gridCol w="1409076">
                  <a:extLst>
                    <a:ext uri="{9D8B030D-6E8A-4147-A177-3AD203B41FA5}">
                      <a16:colId xmlns:a16="http://schemas.microsoft.com/office/drawing/2014/main" val="3683603644"/>
                    </a:ext>
                  </a:extLst>
                </a:gridCol>
                <a:gridCol w="1875387">
                  <a:extLst>
                    <a:ext uri="{9D8B030D-6E8A-4147-A177-3AD203B41FA5}">
                      <a16:colId xmlns:a16="http://schemas.microsoft.com/office/drawing/2014/main" val="1050623054"/>
                    </a:ext>
                  </a:extLst>
                </a:gridCol>
                <a:gridCol w="1438716">
                  <a:extLst>
                    <a:ext uri="{9D8B030D-6E8A-4147-A177-3AD203B41FA5}">
                      <a16:colId xmlns:a16="http://schemas.microsoft.com/office/drawing/2014/main" val="3962941817"/>
                    </a:ext>
                  </a:extLst>
                </a:gridCol>
                <a:gridCol w="1239358">
                  <a:extLst>
                    <a:ext uri="{9D8B030D-6E8A-4147-A177-3AD203B41FA5}">
                      <a16:colId xmlns:a16="http://schemas.microsoft.com/office/drawing/2014/main" val="1334926771"/>
                    </a:ext>
                  </a:extLst>
                </a:gridCol>
                <a:gridCol w="1156017">
                  <a:extLst>
                    <a:ext uri="{9D8B030D-6E8A-4147-A177-3AD203B41FA5}">
                      <a16:colId xmlns:a16="http://schemas.microsoft.com/office/drawing/2014/main" val="4242017763"/>
                    </a:ext>
                  </a:extLst>
                </a:gridCol>
                <a:gridCol w="1156017">
                  <a:extLst>
                    <a:ext uri="{9D8B030D-6E8A-4147-A177-3AD203B41FA5}">
                      <a16:colId xmlns:a16="http://schemas.microsoft.com/office/drawing/2014/main" val="532594417"/>
                    </a:ext>
                  </a:extLst>
                </a:gridCol>
              </a:tblGrid>
              <a:tr h="623813">
                <a:tc>
                  <a:txBody>
                    <a:bodyPr/>
                    <a:lstStyle/>
                    <a:p>
                      <a:r>
                        <a:rPr lang="en-GB" sz="1050" b="1" dirty="0">
                          <a:solidFill>
                            <a:schemeClr val="tx1"/>
                          </a:solidFill>
                        </a:rPr>
                        <a:t>Term 1 topic: Proud to be me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b="1" dirty="0">
                          <a:solidFill>
                            <a:schemeClr val="tx1"/>
                          </a:solidFill>
                        </a:rPr>
                        <a:t>Lesson 1</a:t>
                      </a:r>
                      <a:r>
                        <a:rPr lang="en-GB" sz="1050" b="0" dirty="0">
                          <a:solidFill>
                            <a:schemeClr val="tx1"/>
                          </a:solidFill>
                        </a:rPr>
                        <a:t>: Positive Qualities of me</a:t>
                      </a:r>
                    </a:p>
                    <a:p>
                      <a:r>
                        <a:rPr lang="en-GB" sz="1050" b="1" dirty="0">
                          <a:solidFill>
                            <a:schemeClr val="tx1"/>
                          </a:solidFill>
                        </a:rPr>
                        <a:t>MH, S 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b="1" dirty="0">
                          <a:solidFill>
                            <a:schemeClr val="tx1"/>
                          </a:solidFill>
                        </a:rPr>
                        <a:t>Lesson 2</a:t>
                      </a:r>
                      <a:r>
                        <a:rPr lang="en-GB" sz="1050" b="0" dirty="0">
                          <a:solidFill>
                            <a:schemeClr val="tx1"/>
                          </a:solidFill>
                        </a:rPr>
                        <a:t>: Boosting my self esteem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b="1" dirty="0">
                          <a:solidFill>
                            <a:schemeClr val="tx1"/>
                          </a:solidFill>
                        </a:rPr>
                        <a:t>MH, S 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b="1" dirty="0">
                          <a:solidFill>
                            <a:schemeClr val="tx1"/>
                          </a:solidFill>
                        </a:rPr>
                        <a:t>Lesson 3</a:t>
                      </a:r>
                      <a:r>
                        <a:rPr lang="en-GB" sz="1050" b="0" dirty="0">
                          <a:solidFill>
                            <a:schemeClr val="tx1"/>
                          </a:solidFill>
                        </a:rPr>
                        <a:t>: Employment and enterprise</a:t>
                      </a:r>
                    </a:p>
                    <a:p>
                      <a:r>
                        <a:rPr lang="en-GB" sz="1050" b="1" dirty="0">
                          <a:solidFill>
                            <a:schemeClr val="tx1"/>
                          </a:solidFill>
                        </a:rPr>
                        <a:t>C/F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b="1" dirty="0">
                          <a:solidFill>
                            <a:schemeClr val="tx1"/>
                          </a:solidFill>
                        </a:rPr>
                        <a:t>Lesson 4</a:t>
                      </a:r>
                      <a:r>
                        <a:rPr lang="en-GB" sz="1050" b="0" dirty="0">
                          <a:solidFill>
                            <a:schemeClr val="tx1"/>
                          </a:solidFill>
                        </a:rPr>
                        <a:t>: Careers</a:t>
                      </a:r>
                    </a:p>
                    <a:p>
                      <a:r>
                        <a:rPr lang="en-GB" sz="1050" b="1" dirty="0">
                          <a:solidFill>
                            <a:schemeClr val="tx1"/>
                          </a:solidFill>
                        </a:rPr>
                        <a:t>C/F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b="1" dirty="0">
                          <a:solidFill>
                            <a:schemeClr val="tx1"/>
                          </a:solidFill>
                        </a:rPr>
                        <a:t>Lesson 5: </a:t>
                      </a:r>
                      <a:r>
                        <a:rPr lang="en-GB" sz="1050" b="0" dirty="0">
                          <a:solidFill>
                            <a:schemeClr val="tx1"/>
                          </a:solidFill>
                        </a:rPr>
                        <a:t>Decision making and  </a:t>
                      </a:r>
                      <a:r>
                        <a:rPr lang="en-GB" sz="1050" b="1" dirty="0">
                          <a:solidFill>
                            <a:schemeClr val="tx1"/>
                          </a:solidFill>
                        </a:rPr>
                        <a:t>skills checkpoint: </a:t>
                      </a:r>
                      <a:r>
                        <a:rPr lang="en-GB" sz="1050" b="0" dirty="0">
                          <a:solidFill>
                            <a:schemeClr val="tx1"/>
                          </a:solidFill>
                        </a:rPr>
                        <a:t>Design a CV, </a:t>
                      </a:r>
                      <a:r>
                        <a:rPr lang="en-GB" sz="1050" b="1" dirty="0">
                          <a:solidFill>
                            <a:schemeClr val="tx1"/>
                          </a:solidFill>
                        </a:rPr>
                        <a:t>C/F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b="1" dirty="0">
                          <a:solidFill>
                            <a:schemeClr val="tx1"/>
                          </a:solidFill>
                        </a:rPr>
                        <a:t>Lesson 6: </a:t>
                      </a:r>
                      <a:r>
                        <a:rPr lang="en-GB" sz="1050" b="0" dirty="0">
                          <a:solidFill>
                            <a:schemeClr val="tx1"/>
                          </a:solidFill>
                        </a:rPr>
                        <a:t>Digital Footprint </a:t>
                      </a:r>
                    </a:p>
                    <a:p>
                      <a:r>
                        <a:rPr lang="en-GB" sz="1050" b="1" dirty="0">
                          <a:solidFill>
                            <a:schemeClr val="tx1"/>
                          </a:solidFill>
                        </a:rPr>
                        <a:t>C/F, MH, S, BV 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b="1" dirty="0">
                          <a:solidFill>
                            <a:schemeClr val="tx1"/>
                          </a:solidFill>
                        </a:rPr>
                        <a:t>Lesson 7 </a:t>
                      </a:r>
                      <a:r>
                        <a:rPr lang="en-GB" sz="1050" b="0" dirty="0">
                          <a:solidFill>
                            <a:schemeClr val="tx1"/>
                          </a:solidFill>
                        </a:rPr>
                        <a:t>Diversity </a:t>
                      </a:r>
                    </a:p>
                    <a:p>
                      <a:r>
                        <a:rPr lang="en-GB" sz="1050" b="1" dirty="0">
                          <a:solidFill>
                            <a:schemeClr val="tx1"/>
                          </a:solidFill>
                        </a:rPr>
                        <a:t>BV, MH, S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b="1" dirty="0">
                          <a:solidFill>
                            <a:schemeClr val="tx1"/>
                          </a:solidFill>
                        </a:rPr>
                        <a:t>Lesson 8 </a:t>
                      </a:r>
                      <a:r>
                        <a:rPr lang="en-GB" sz="1050" b="0" dirty="0">
                          <a:solidFill>
                            <a:schemeClr val="tx1"/>
                          </a:solidFill>
                        </a:rPr>
                        <a:t>Knowledge Quiz and book tidy,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0373160"/>
                  </a:ext>
                </a:extLst>
              </a:tr>
              <a:tr h="787813">
                <a:tc>
                  <a:txBody>
                    <a:bodyPr/>
                    <a:lstStyle/>
                    <a:p>
                      <a:r>
                        <a:rPr lang="en-GB" sz="1050" b="1" dirty="0"/>
                        <a:t>Term 2 topic: Looking after your physical and mental health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b="1" dirty="0"/>
                        <a:t>Lesson 1: </a:t>
                      </a:r>
                      <a:r>
                        <a:rPr lang="en-GB" sz="1050" b="0" dirty="0"/>
                        <a:t>Healthy lifestyles, including vaping and bad habits</a:t>
                      </a:r>
                    </a:p>
                    <a:p>
                      <a:r>
                        <a:rPr lang="en-GB" sz="1050" b="1" dirty="0"/>
                        <a:t>MH, S, BV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b="1" dirty="0"/>
                        <a:t>Lesson 2: </a:t>
                      </a:r>
                      <a:r>
                        <a:rPr lang="en-GB" sz="1050" b="0" dirty="0"/>
                        <a:t>Mental health and positive wellbeing</a:t>
                      </a:r>
                    </a:p>
                    <a:p>
                      <a:r>
                        <a:rPr lang="en-GB" sz="1050" b="1" dirty="0"/>
                        <a:t>MH, 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b="1" dirty="0"/>
                        <a:t>Lesson 3</a:t>
                      </a:r>
                      <a:r>
                        <a:rPr lang="en-GB" sz="1050" b="0" dirty="0"/>
                        <a:t>: Body confidence and the media </a:t>
                      </a:r>
                    </a:p>
                    <a:p>
                      <a:r>
                        <a:rPr lang="en-GB" sz="1050" b="1" dirty="0"/>
                        <a:t>MH, S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b="1" dirty="0"/>
                        <a:t>Lesson 4:</a:t>
                      </a:r>
                      <a:r>
                        <a:rPr lang="en-GB" sz="1050" b="0" dirty="0"/>
                        <a:t> Child abuse and keeping safe </a:t>
                      </a:r>
                    </a:p>
                    <a:p>
                      <a:r>
                        <a:rPr lang="en-GB" sz="1050" b="1" dirty="0"/>
                        <a:t>MH, S , SRE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b="1" dirty="0"/>
                        <a:t>Lesson 5</a:t>
                      </a:r>
                      <a:r>
                        <a:rPr lang="en-GB" sz="1050" dirty="0"/>
                        <a:t>: bullying- skills assessment- ways to be a bystander </a:t>
                      </a:r>
                    </a:p>
                    <a:p>
                      <a:r>
                        <a:rPr lang="en-GB" sz="1050" b="1" dirty="0"/>
                        <a:t>MH, S, SRE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b="1" dirty="0"/>
                        <a:t>Lesson 6 </a:t>
                      </a:r>
                      <a:r>
                        <a:rPr lang="en-GB" sz="1050" dirty="0"/>
                        <a:t>: Eating habits and food groups </a:t>
                      </a:r>
                    </a:p>
                    <a:p>
                      <a:r>
                        <a:rPr lang="en-GB" sz="1050" b="1" dirty="0"/>
                        <a:t>MH, S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b="1" dirty="0"/>
                        <a:t>Lesson 7: </a:t>
                      </a:r>
                      <a:r>
                        <a:rPr lang="en-GB" sz="1050" b="0" dirty="0"/>
                        <a:t>Knowledge Quiz and stress management </a:t>
                      </a:r>
                    </a:p>
                    <a:p>
                      <a:r>
                        <a:rPr lang="en-GB" sz="1050" b="1" dirty="0"/>
                        <a:t>MH, S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5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9171004"/>
                  </a:ext>
                </a:extLst>
              </a:tr>
              <a:tr h="856047">
                <a:tc>
                  <a:txBody>
                    <a:bodyPr/>
                    <a:lstStyle/>
                    <a:p>
                      <a:r>
                        <a:rPr lang="en-GB" sz="1050" b="1" dirty="0"/>
                        <a:t>Term 3 topic: Crime, Law and Society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b="1" dirty="0"/>
                        <a:t>Lesson 1: </a:t>
                      </a:r>
                      <a:r>
                        <a:rPr lang="en-GB" sz="1050" b="0" dirty="0"/>
                        <a:t>Establishing a society- skills assessment- presenting to the class. </a:t>
                      </a:r>
                    </a:p>
                    <a:p>
                      <a:r>
                        <a:rPr lang="en-GB" sz="1050" b="1" dirty="0"/>
                        <a:t>MH, BV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b="1" dirty="0"/>
                        <a:t>Lesson 2</a:t>
                      </a:r>
                      <a:r>
                        <a:rPr lang="en-GB" sz="1050" dirty="0"/>
                        <a:t>: Building a community</a:t>
                      </a:r>
                    </a:p>
                    <a:p>
                      <a:endParaRPr lang="en-GB" sz="1050" dirty="0"/>
                    </a:p>
                    <a:p>
                      <a:r>
                        <a:rPr lang="en-GB" sz="1050" b="1" dirty="0"/>
                        <a:t>MH, BV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b="1" dirty="0"/>
                        <a:t>Lesson 3: </a:t>
                      </a:r>
                      <a:r>
                        <a:rPr lang="en-GB" sz="1050" b="0" dirty="0"/>
                        <a:t>Building a community- decision making and team work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50" b="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b="1" dirty="0"/>
                        <a:t>MH, BV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b="1" dirty="0"/>
                        <a:t>Lesson 4: </a:t>
                      </a:r>
                      <a:r>
                        <a:rPr lang="en-GB" sz="1050" b="0" dirty="0"/>
                        <a:t>Crime, Law and order </a:t>
                      </a:r>
                    </a:p>
                    <a:p>
                      <a:endParaRPr lang="en-GB" sz="1050" b="0" dirty="0"/>
                    </a:p>
                    <a:p>
                      <a:r>
                        <a:rPr lang="en-GB" sz="1050" b="1" dirty="0"/>
                        <a:t>MH, S, BV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b="1" dirty="0"/>
                        <a:t>Lesson 5: </a:t>
                      </a:r>
                      <a:r>
                        <a:rPr lang="en-GB" sz="1050" b="0" dirty="0"/>
                        <a:t>The UK Justice system </a:t>
                      </a:r>
                    </a:p>
                    <a:p>
                      <a:endParaRPr lang="en-GB" sz="1050" b="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b="1" dirty="0"/>
                        <a:t>MH, S, BV </a:t>
                      </a:r>
                    </a:p>
                    <a:p>
                      <a:endParaRPr lang="en-GB" sz="105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b="1" dirty="0"/>
                        <a:t>Lesson 6</a:t>
                      </a:r>
                      <a:r>
                        <a:rPr lang="en-GB" sz="1050" dirty="0"/>
                        <a:t>: The UK Prison system and knowledge Quiz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5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b="1" dirty="0"/>
                        <a:t>MH, S, BV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b="0" dirty="0"/>
                        <a:t>.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5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0806019"/>
                  </a:ext>
                </a:extLst>
              </a:tr>
              <a:tr h="465243">
                <a:tc>
                  <a:txBody>
                    <a:bodyPr/>
                    <a:lstStyle/>
                    <a:p>
                      <a:r>
                        <a:rPr lang="en-GB" sz="1050" b="1" dirty="0"/>
                        <a:t>Term 4: Staying safe on and offline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b="1" dirty="0"/>
                        <a:t>Lesson 1:</a:t>
                      </a:r>
                      <a:r>
                        <a:rPr lang="en-GB" sz="1050" b="0" dirty="0"/>
                        <a:t> What are County lines?</a:t>
                      </a:r>
                    </a:p>
                    <a:p>
                      <a:r>
                        <a:rPr lang="en-GB" sz="1050" b="1" dirty="0"/>
                        <a:t>MH, S, SRE , BV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b="1" dirty="0"/>
                        <a:t>Lesson 2</a:t>
                      </a:r>
                      <a:r>
                        <a:rPr lang="en-GB" sz="1050" dirty="0"/>
                        <a:t>: County Lines- who is at risk?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b="1" dirty="0"/>
                        <a:t>MH, S, SRE , BV </a:t>
                      </a:r>
                    </a:p>
                    <a:p>
                      <a:endParaRPr lang="en-GB" sz="10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b="1" dirty="0"/>
                        <a:t>Lesson 3: Substance misuse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b="1" dirty="0"/>
                        <a:t>MH, S, SRE, BV</a:t>
                      </a:r>
                    </a:p>
                    <a:p>
                      <a:endParaRPr lang="en-GB" sz="105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b="1" dirty="0"/>
                        <a:t>Lesson 4: Drugs:  alcohol and staying safe</a:t>
                      </a:r>
                    </a:p>
                    <a:p>
                      <a:endParaRPr lang="en-GB" sz="1050" b="1" dirty="0"/>
                    </a:p>
                    <a:p>
                      <a:r>
                        <a:rPr lang="en-GB" sz="1050" b="1" dirty="0"/>
                        <a:t>MH, S</a:t>
                      </a:r>
                      <a:endParaRPr lang="en-GB" sz="105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b="1" dirty="0"/>
                        <a:t>Lesson </a:t>
                      </a:r>
                      <a:r>
                        <a:rPr lang="en-GB" sz="1050" b="0" dirty="0"/>
                        <a:t>5-Online safety, cyber bullying- skills assessment </a:t>
                      </a:r>
                    </a:p>
                    <a:p>
                      <a:r>
                        <a:rPr lang="en-GB" sz="1050" b="1" dirty="0"/>
                        <a:t>MH, S , SRE, BV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b="1" dirty="0"/>
                        <a:t>Lesson 6 </a:t>
                      </a:r>
                      <a:r>
                        <a:rPr lang="en-GB" sz="1050" b="0" dirty="0"/>
                        <a:t>Knowledge Quiz and grooming </a:t>
                      </a:r>
                    </a:p>
                    <a:p>
                      <a:r>
                        <a:rPr lang="en-GB" sz="1050" b="1" dirty="0"/>
                        <a:t>MH, S, SRE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7064125"/>
                  </a:ext>
                </a:extLst>
              </a:tr>
              <a:tr h="735780">
                <a:tc>
                  <a:txBody>
                    <a:bodyPr/>
                    <a:lstStyle/>
                    <a:p>
                      <a:r>
                        <a:rPr lang="en-GB" sz="1050" b="1" dirty="0"/>
                        <a:t>Term 5: LGBTQA+ Explored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b="1" dirty="0"/>
                        <a:t>Lesson 1</a:t>
                      </a:r>
                      <a:r>
                        <a:rPr lang="en-GB" sz="1050" b="0" dirty="0"/>
                        <a:t>: What is LGBTQA+? </a:t>
                      </a:r>
                    </a:p>
                    <a:p>
                      <a:r>
                        <a:rPr lang="en-GB" sz="1050" b="1" dirty="0"/>
                        <a:t>MH, S, SRE, BV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b="1" dirty="0"/>
                        <a:t>Lesson 2</a:t>
                      </a:r>
                      <a:r>
                        <a:rPr lang="en-GB" sz="1050" b="0" dirty="0"/>
                        <a:t>: Homophobia in school and society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b="1" dirty="0"/>
                        <a:t>MH, S, SRE, BV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b="1" dirty="0"/>
                        <a:t>Lesson 3: </a:t>
                      </a:r>
                      <a:r>
                        <a:rPr lang="en-GB" sz="1050" b="0" dirty="0"/>
                        <a:t>Supporting those who are LGBTQA+-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b="1" dirty="0"/>
                        <a:t>MH, S, SRE, BV</a:t>
                      </a:r>
                    </a:p>
                    <a:p>
                      <a:endParaRPr lang="en-GB" sz="105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b="1" dirty="0"/>
                        <a:t>Lesson 4: </a:t>
                      </a:r>
                      <a:r>
                        <a:rPr lang="en-GB" sz="1050" b="0" dirty="0"/>
                        <a:t>Challenging homophobia. Skills assessment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b="1" dirty="0"/>
                        <a:t>MH, S, SRE, BV</a:t>
                      </a:r>
                    </a:p>
                    <a:p>
                      <a:endParaRPr lang="en-GB" sz="105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b="1" dirty="0"/>
                        <a:t>Lesson 5: Coming Out </a:t>
                      </a:r>
                      <a:r>
                        <a:rPr lang="en-GB" sz="1050" b="0" dirty="0"/>
                        <a:t>and knowledge Quiz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b="1" dirty="0"/>
                        <a:t>MH, S, SRE, BV</a:t>
                      </a:r>
                    </a:p>
                    <a:p>
                      <a:endParaRPr lang="en-GB" sz="105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6584075"/>
                  </a:ext>
                </a:extLst>
              </a:tr>
              <a:tr h="986315">
                <a:tc>
                  <a:txBody>
                    <a:bodyPr/>
                    <a:lstStyle/>
                    <a:p>
                      <a:r>
                        <a:rPr lang="en-GB" sz="1050" b="1" dirty="0"/>
                        <a:t>Term 6: Relationships and Sex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b="1" dirty="0"/>
                        <a:t>Lesson 1: </a:t>
                      </a:r>
                      <a:r>
                        <a:rPr lang="en-GB" sz="1050" b="0" dirty="0"/>
                        <a:t>Intro relationships and sex </a:t>
                      </a:r>
                    </a:p>
                    <a:p>
                      <a:endParaRPr lang="en-GB" sz="1050" b="1" dirty="0"/>
                    </a:p>
                    <a:p>
                      <a:r>
                        <a:rPr lang="en-GB" sz="1050" b="1" dirty="0"/>
                        <a:t>MH, SRE, S, BV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b="1" dirty="0"/>
                        <a:t>Lesson 2: </a:t>
                      </a:r>
                      <a:r>
                        <a:rPr lang="en-GB" sz="1050" b="0" dirty="0"/>
                        <a:t>Intro to contraception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50" b="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b="1" dirty="0"/>
                        <a:t>SRE, S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5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b="1" dirty="0"/>
                        <a:t>Lesson 2- H</a:t>
                      </a:r>
                      <a:r>
                        <a:rPr lang="en-GB" sz="1050" b="0" dirty="0"/>
                        <a:t>ealthy relationships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50" b="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b="0" dirty="0"/>
                        <a:t>Skills assessment on recipe for a healthy relationship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b="1" dirty="0"/>
                        <a:t>MH, SRE, S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b="1" dirty="0"/>
                        <a:t>Lesson 4 </a:t>
                      </a:r>
                      <a:r>
                        <a:rPr lang="en-GB" sz="1050" b="0" dirty="0"/>
                        <a:t>Dealing with conflict </a:t>
                      </a:r>
                    </a:p>
                    <a:p>
                      <a:endParaRPr lang="en-GB" sz="1050" b="0" dirty="0"/>
                    </a:p>
                    <a:p>
                      <a:r>
                        <a:rPr lang="en-GB" sz="1050" b="1" dirty="0"/>
                        <a:t>MH, S, SRE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b="1" dirty="0"/>
                        <a:t>Lesson 5: </a:t>
                      </a:r>
                      <a:r>
                        <a:rPr lang="en-GB" sz="1050" b="0" dirty="0"/>
                        <a:t>Different types of families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50" b="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b="1" dirty="0"/>
                        <a:t>MH, S, SRE, BV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5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b="1" dirty="0"/>
                        <a:t>Lesson 6</a:t>
                      </a:r>
                      <a:r>
                        <a:rPr lang="en-GB" sz="1050" dirty="0"/>
                        <a:t>: What is Love? </a:t>
                      </a:r>
                    </a:p>
                    <a:p>
                      <a:endParaRPr lang="en-GB" sz="1050" dirty="0"/>
                    </a:p>
                    <a:p>
                      <a:r>
                        <a:rPr lang="en-GB" sz="1050" b="1" dirty="0"/>
                        <a:t>MH, S, SRE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b="1" dirty="0"/>
                        <a:t>Lesson 7: </a:t>
                      </a:r>
                      <a:r>
                        <a:rPr lang="en-GB" sz="1050" dirty="0"/>
                        <a:t>Quiz for knowledge end of year consolidation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b="1" dirty="0"/>
                        <a:t>Lesson 8- </a:t>
                      </a:r>
                      <a:r>
                        <a:rPr lang="en-GB" sz="1050" dirty="0"/>
                        <a:t>Reflection and book tidy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0245321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33BEA206-DEDF-45DC-B712-0AF570B730F1}"/>
              </a:ext>
            </a:extLst>
          </p:cNvPr>
          <p:cNvSpPr txBox="1"/>
          <p:nvPr/>
        </p:nvSpPr>
        <p:spPr>
          <a:xfrm>
            <a:off x="368649" y="555401"/>
            <a:ext cx="10515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British Value (BV), Mental Health and wellbeing (MH), safeguarding (S), Sex and Relationships education (SRE), careers and finance (C/F)  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A72315E5-180D-4423-8E47-B150C954068D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6691385" y="70979"/>
          <a:ext cx="2388998" cy="411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64049">
                  <a:extLst>
                    <a:ext uri="{9D8B030D-6E8A-4147-A177-3AD203B41FA5}">
                      <a16:colId xmlns:a16="http://schemas.microsoft.com/office/drawing/2014/main" val="1488337799"/>
                    </a:ext>
                  </a:extLst>
                </a:gridCol>
                <a:gridCol w="724949">
                  <a:extLst>
                    <a:ext uri="{9D8B030D-6E8A-4147-A177-3AD203B41FA5}">
                      <a16:colId xmlns:a16="http://schemas.microsoft.com/office/drawing/2014/main" val="19609382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1050" b="0" dirty="0">
                          <a:solidFill>
                            <a:schemeClr val="tx1"/>
                          </a:solidFill>
                        </a:rPr>
                        <a:t>Skills and knowledge assessed checkpoints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5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51679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994324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211</TotalTime>
  <Words>595</Words>
  <Application>Microsoft Office PowerPoint</Application>
  <PresentationFormat>Widescreen</PresentationFormat>
  <Paragraphs>99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Year 8 Scheme of Learning for PSHE and Citizenship lessons 2024-25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9 Scheme of Learning</dc:title>
  <dc:creator>C Minchin (CDM)</dc:creator>
  <cp:lastModifiedBy>S Lister (SL)</cp:lastModifiedBy>
  <cp:revision>28</cp:revision>
  <dcterms:created xsi:type="dcterms:W3CDTF">2024-02-09T09:08:33Z</dcterms:created>
  <dcterms:modified xsi:type="dcterms:W3CDTF">2024-07-22T12:35:13Z</dcterms:modified>
</cp:coreProperties>
</file>