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174C-329F-4325-AD03-FA9D8E8E2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677FC-EFBA-4B60-98D6-AE31544D2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4FAC4-C103-4C29-B2CE-F338C69B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39AEB-217B-45F3-9B7B-77A1733F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2758D-F32E-41CE-92DE-0A67240D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7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133CE-6F6C-4494-B9E7-1B548C36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2EBE6-1E20-4D99-B6D2-54DF7ECE1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1787F-F68A-4372-81EB-E50CB227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A7448-A848-4683-9F3A-641CD141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56582-4150-4405-B7AD-B01B8A43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6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0E787-9412-4805-B2D5-A79B06706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CB28E-1326-4223-8851-0D9314225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D2C25-CAE9-47EA-B779-07732320D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08F10-105A-43C6-BF4F-A74CBF13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0E6A1-1E57-4372-9E16-F908769B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73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EAA2E-7D70-4116-82C9-DFA429DC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DEE9A-43C4-4430-9EB6-454B01356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66664-30E1-4989-AF8C-79AF30E6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E3C9C-E087-4508-BE91-25F79BC43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461AF-E23D-4735-8CCF-A0AB9F9D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8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75F4-45F8-4967-A62F-ACB7D6C5B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38E7-BD41-40E0-9843-EE38700E7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CA35E-9458-40DC-A162-374075B41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265AE-6742-4CEE-97A3-C89FE9E9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3AFA4-66F4-4A34-829E-705A3B33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3A19-1A9C-43CA-84B5-E2AEBFA5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EA24-D108-4898-88C0-6936B2F06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1B84A-D988-44C5-9D53-90F33231C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364E-0A70-41C2-8E04-BEE821AD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9BE49-DC5F-4A22-BA20-E0B737D2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95FED-D4B3-4A5D-A5D4-F672A00EF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6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0024-5BAA-4DB6-A884-E1DB76CFE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5CDCE-BBF2-4B91-BD12-F9E772FF0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2D283-0B0B-4C5A-BB2A-DB98F8B22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7A6D6-B4A9-4CDA-A0B1-7D4AA00B0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767BD-9914-447A-81C9-92681CA69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FDE36F-82EB-4F05-9C81-26C1D07B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8D2FC6-1BA9-45D7-BC9F-5CD17D22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AB3CC2-AF1C-4886-8F92-6620A861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2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E6EE-CACB-4F91-A9EE-F0D21903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1CABC-A9A6-4202-8181-1A3D483A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41C89-0720-4621-BAD0-8CD11DF9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FFC42-F730-4122-A38C-5531FD65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5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554C5-9C20-47E4-AEE8-89C40D1E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B141A8-7F02-46C7-9509-99D960617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5E93E-BD67-47B7-B326-86A8AB27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6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C5189-06A4-4BC8-BBF8-0E7F48BC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9E459-E44F-40CA-B999-2ED13BE18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E7F5C-597A-42A9-B01E-56E3E02F4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BD57B-BF38-4A7B-B786-9F46A9F6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7DB3D-3047-4816-A124-2C0FC3BA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4C939-9AE2-4543-9E92-9B84CDB8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65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5568-F1FE-4DAC-9B2D-62503B5F5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F1C58E-465F-4F75-80EA-01A324B1E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FDF9D-937A-489B-8A64-F12EB01B3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61AFA-035E-483E-8EC7-0B5BC2C5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89B9E-F379-46A0-BAC1-1F483433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86A8D-751A-437D-BF19-C994A914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6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57E52-F929-4654-A1FD-AC6908258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A391C-140C-4CBF-8AAE-D0183315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B0DED-0FE0-4227-9BC8-FFC99C6AA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7B64E-2CFA-4447-81E4-21CA2B0A9E3A}" type="datetimeFigureOut">
              <a:rPr lang="en-GB" smtClean="0"/>
              <a:t>22/07/2024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EE02E-B7EB-4403-B8EE-1B078B599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E3841-BFCE-45B1-B09B-DB9D0169D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5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44B5-8555-4C79-A796-915DBC50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35" y="127832"/>
            <a:ext cx="10515600" cy="415051"/>
          </a:xfrm>
        </p:spPr>
        <p:txBody>
          <a:bodyPr>
            <a:normAutofit/>
          </a:bodyPr>
          <a:lstStyle/>
          <a:p>
            <a:r>
              <a:rPr lang="en-GB" sz="1800" b="1" u="sng"/>
              <a:t>Year 8 </a:t>
            </a:r>
            <a:r>
              <a:rPr lang="en-GB" sz="1800" b="1" u="sng" dirty="0"/>
              <a:t>Scheme of Learning for PSHE and Citizenship lessons 2024-25 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830D34-01A2-4766-82BA-7FDE03949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764574"/>
              </p:ext>
            </p:extLst>
          </p:nvPr>
        </p:nvGraphicFramePr>
        <p:xfrm>
          <a:off x="62567" y="866496"/>
          <a:ext cx="11914574" cy="582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651">
                  <a:extLst>
                    <a:ext uri="{9D8B030D-6E8A-4147-A177-3AD203B41FA5}">
                      <a16:colId xmlns:a16="http://schemas.microsoft.com/office/drawing/2014/main" val="3170436394"/>
                    </a:ext>
                  </a:extLst>
                </a:gridCol>
                <a:gridCol w="1201100">
                  <a:extLst>
                    <a:ext uri="{9D8B030D-6E8A-4147-A177-3AD203B41FA5}">
                      <a16:colId xmlns:a16="http://schemas.microsoft.com/office/drawing/2014/main" val="685254725"/>
                    </a:ext>
                  </a:extLst>
                </a:gridCol>
                <a:gridCol w="1139252">
                  <a:extLst>
                    <a:ext uri="{9D8B030D-6E8A-4147-A177-3AD203B41FA5}">
                      <a16:colId xmlns:a16="http://schemas.microsoft.com/office/drawing/2014/main" val="382802612"/>
                    </a:ext>
                  </a:extLst>
                </a:gridCol>
                <a:gridCol w="1409076">
                  <a:extLst>
                    <a:ext uri="{9D8B030D-6E8A-4147-A177-3AD203B41FA5}">
                      <a16:colId xmlns:a16="http://schemas.microsoft.com/office/drawing/2014/main" val="3683603644"/>
                    </a:ext>
                  </a:extLst>
                </a:gridCol>
                <a:gridCol w="1875387">
                  <a:extLst>
                    <a:ext uri="{9D8B030D-6E8A-4147-A177-3AD203B41FA5}">
                      <a16:colId xmlns:a16="http://schemas.microsoft.com/office/drawing/2014/main" val="1050623054"/>
                    </a:ext>
                  </a:extLst>
                </a:gridCol>
                <a:gridCol w="1438716">
                  <a:extLst>
                    <a:ext uri="{9D8B030D-6E8A-4147-A177-3AD203B41FA5}">
                      <a16:colId xmlns:a16="http://schemas.microsoft.com/office/drawing/2014/main" val="3962941817"/>
                    </a:ext>
                  </a:extLst>
                </a:gridCol>
                <a:gridCol w="1239358">
                  <a:extLst>
                    <a:ext uri="{9D8B030D-6E8A-4147-A177-3AD203B41FA5}">
                      <a16:colId xmlns:a16="http://schemas.microsoft.com/office/drawing/2014/main" val="1334926771"/>
                    </a:ext>
                  </a:extLst>
                </a:gridCol>
                <a:gridCol w="1156017">
                  <a:extLst>
                    <a:ext uri="{9D8B030D-6E8A-4147-A177-3AD203B41FA5}">
                      <a16:colId xmlns:a16="http://schemas.microsoft.com/office/drawing/2014/main" val="4242017763"/>
                    </a:ext>
                  </a:extLst>
                </a:gridCol>
                <a:gridCol w="1156017">
                  <a:extLst>
                    <a:ext uri="{9D8B030D-6E8A-4147-A177-3AD203B41FA5}">
                      <a16:colId xmlns:a16="http://schemas.microsoft.com/office/drawing/2014/main" val="532594417"/>
                    </a:ext>
                  </a:extLst>
                </a:gridCol>
              </a:tblGrid>
              <a:tr h="623813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Term 1 topic: Proud to be me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1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: Positive Qualities of me</a:t>
                      </a: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MH, S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2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: Boosting my self esteem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MH, S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3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: Employment and enterprise</a:t>
                      </a: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4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: Careers</a:t>
                      </a: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5: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Decision making and  </a:t>
                      </a:r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skills checkpoint: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Design a CV, </a:t>
                      </a:r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6: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Digital Footprint </a:t>
                      </a: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C/F, MH, S, BV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7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Diversity </a:t>
                      </a: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BV, 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8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Knowledge Quiz and book tidy,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73160"/>
                  </a:ext>
                </a:extLst>
              </a:tr>
              <a:tr h="787813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2 topic: Looking after your physical and mental health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1: </a:t>
                      </a:r>
                      <a:r>
                        <a:rPr lang="en-GB" sz="1050" b="0" dirty="0"/>
                        <a:t>Healthy lifestyles, including vaping and bad habits</a:t>
                      </a:r>
                    </a:p>
                    <a:p>
                      <a:r>
                        <a:rPr lang="en-GB" sz="1050" b="1" dirty="0"/>
                        <a:t>MH, S, 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2: </a:t>
                      </a:r>
                      <a:r>
                        <a:rPr lang="en-GB" sz="1050" b="0" dirty="0"/>
                        <a:t>Mental health and positive wellbeing</a:t>
                      </a:r>
                    </a:p>
                    <a:p>
                      <a:r>
                        <a:rPr lang="en-GB" sz="1050" b="1" dirty="0"/>
                        <a:t>MH,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3</a:t>
                      </a:r>
                      <a:r>
                        <a:rPr lang="en-GB" sz="1050" b="0" dirty="0"/>
                        <a:t>: Body confidence and the media </a:t>
                      </a:r>
                    </a:p>
                    <a:p>
                      <a:r>
                        <a:rPr lang="en-GB" sz="1050" b="1" dirty="0"/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4:</a:t>
                      </a:r>
                      <a:r>
                        <a:rPr lang="en-GB" sz="1050" b="0" dirty="0"/>
                        <a:t> Child abuse and keeping safe </a:t>
                      </a:r>
                    </a:p>
                    <a:p>
                      <a:r>
                        <a:rPr lang="en-GB" sz="1050" b="1" dirty="0"/>
                        <a:t>MH, S 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5</a:t>
                      </a:r>
                      <a:r>
                        <a:rPr lang="en-GB" sz="1050" dirty="0"/>
                        <a:t>: bullying- skills assessment- ways to be a bystander </a:t>
                      </a:r>
                    </a:p>
                    <a:p>
                      <a:r>
                        <a:rPr lang="en-GB" sz="1050" b="1" dirty="0"/>
                        <a:t>MH, S,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6 </a:t>
                      </a:r>
                      <a:r>
                        <a:rPr lang="en-GB" sz="1050" dirty="0"/>
                        <a:t>: Eating habits and food groups </a:t>
                      </a:r>
                    </a:p>
                    <a:p>
                      <a:r>
                        <a:rPr lang="en-GB" sz="1050" b="1" dirty="0"/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7: </a:t>
                      </a:r>
                      <a:r>
                        <a:rPr lang="en-GB" sz="1050" b="0" dirty="0"/>
                        <a:t>Knowledge Quiz and stress management </a:t>
                      </a:r>
                    </a:p>
                    <a:p>
                      <a:r>
                        <a:rPr lang="en-GB" sz="1050" b="1" dirty="0"/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171004"/>
                  </a:ext>
                </a:extLst>
              </a:tr>
              <a:tr h="856047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3 topic: Crime, Law and Society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1: </a:t>
                      </a:r>
                      <a:r>
                        <a:rPr lang="en-GB" sz="1050" b="0" dirty="0"/>
                        <a:t>Establishing a society- skills assessment- presenting to the class. </a:t>
                      </a:r>
                    </a:p>
                    <a:p>
                      <a:r>
                        <a:rPr lang="en-GB" sz="1050" b="1" dirty="0"/>
                        <a:t>MH, BV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2</a:t>
                      </a:r>
                      <a:r>
                        <a:rPr lang="en-GB" sz="1050" dirty="0"/>
                        <a:t>: Building a community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MH, BV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Lesson 3: </a:t>
                      </a:r>
                      <a:r>
                        <a:rPr lang="en-GB" sz="1050" b="0" dirty="0"/>
                        <a:t>Building a community- decision making and team work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4: </a:t>
                      </a:r>
                      <a:r>
                        <a:rPr lang="en-GB" sz="1050" b="0" dirty="0"/>
                        <a:t>Crime, Law and order </a:t>
                      </a:r>
                    </a:p>
                    <a:p>
                      <a:endParaRPr lang="en-GB" sz="1050" b="0" dirty="0"/>
                    </a:p>
                    <a:p>
                      <a:r>
                        <a:rPr lang="en-GB" sz="1050" b="1" dirty="0"/>
                        <a:t>MH, S, BV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5: </a:t>
                      </a:r>
                      <a:r>
                        <a:rPr lang="en-GB" sz="1050" b="0" dirty="0"/>
                        <a:t>The UK Justice system </a:t>
                      </a:r>
                    </a:p>
                    <a:p>
                      <a:endParaRPr lang="en-GB" sz="105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S, BV </a:t>
                      </a:r>
                    </a:p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Lesson 6</a:t>
                      </a:r>
                      <a:r>
                        <a:rPr lang="en-GB" sz="1050" dirty="0"/>
                        <a:t>: The UK Prison system and knowledge Quiz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S, BV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/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806019"/>
                  </a:ext>
                </a:extLst>
              </a:tr>
              <a:tr h="465243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4: Staying safe on and offline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1:</a:t>
                      </a:r>
                      <a:r>
                        <a:rPr lang="en-GB" sz="1050" b="0" dirty="0"/>
                        <a:t> What are County lines?</a:t>
                      </a:r>
                    </a:p>
                    <a:p>
                      <a:r>
                        <a:rPr lang="en-GB" sz="1050" b="1" dirty="0"/>
                        <a:t>MH, S, SRE , 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2</a:t>
                      </a:r>
                      <a:r>
                        <a:rPr lang="en-GB" sz="1050" dirty="0"/>
                        <a:t>: County Lines- who is at risk?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S, SRE , BV </a:t>
                      </a:r>
                    </a:p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3: Substance misuse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S, SRE, BV</a:t>
                      </a:r>
                    </a:p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4: Drugs:  alcohol and staying safe</a:t>
                      </a:r>
                    </a:p>
                    <a:p>
                      <a:endParaRPr lang="en-GB" sz="1050" b="1" dirty="0"/>
                    </a:p>
                    <a:p>
                      <a:r>
                        <a:rPr lang="en-GB" sz="1050" b="1" dirty="0"/>
                        <a:t>MH, S</a:t>
                      </a:r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</a:t>
                      </a:r>
                      <a:r>
                        <a:rPr lang="en-GB" sz="1050" b="0" dirty="0"/>
                        <a:t>5-Online safety, cyber bullying- skills assessment </a:t>
                      </a:r>
                    </a:p>
                    <a:p>
                      <a:r>
                        <a:rPr lang="en-GB" sz="1050" b="1" dirty="0"/>
                        <a:t>MH, S , SRE, BV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6 </a:t>
                      </a:r>
                      <a:r>
                        <a:rPr lang="en-GB" sz="1050" b="0" dirty="0"/>
                        <a:t>Knowledge Quiz and grooming </a:t>
                      </a:r>
                    </a:p>
                    <a:p>
                      <a:r>
                        <a:rPr lang="en-GB" sz="1050" b="1" dirty="0"/>
                        <a:t>MH, S,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64125"/>
                  </a:ext>
                </a:extLst>
              </a:tr>
              <a:tr h="735780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5: LGBTQA+ Explored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</a:t>
                      </a:r>
                      <a:r>
                        <a:rPr lang="en-GB" sz="1050" b="0" dirty="0"/>
                        <a:t>: What is LGBTQA+? </a:t>
                      </a:r>
                    </a:p>
                    <a:p>
                      <a:r>
                        <a:rPr lang="en-GB" sz="1050" b="1" dirty="0"/>
                        <a:t>MH, S, SRE, 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2</a:t>
                      </a:r>
                      <a:r>
                        <a:rPr lang="en-GB" sz="1050" b="0" dirty="0"/>
                        <a:t>: Homophobia in school and society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S, SRE, 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3: </a:t>
                      </a:r>
                      <a:r>
                        <a:rPr lang="en-GB" sz="1050" b="0" dirty="0"/>
                        <a:t>Supporting those who are LGBTQA+-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S, SRE, BV</a:t>
                      </a:r>
                    </a:p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4: </a:t>
                      </a:r>
                      <a:r>
                        <a:rPr lang="en-GB" sz="1050" b="0" dirty="0"/>
                        <a:t>Challenging homophobia. Skills assessment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S, SRE, BV</a:t>
                      </a:r>
                    </a:p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5: Coming Out </a:t>
                      </a:r>
                      <a:r>
                        <a:rPr lang="en-GB" sz="1050" b="0" dirty="0"/>
                        <a:t>and knowledge Quiz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S, SRE, BV</a:t>
                      </a:r>
                    </a:p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84075"/>
                  </a:ext>
                </a:extLst>
              </a:tr>
              <a:tr h="986315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6: Relationships and Sex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1: </a:t>
                      </a:r>
                      <a:r>
                        <a:rPr lang="en-GB" sz="1050" b="0" dirty="0"/>
                        <a:t>Intro relationships and sex </a:t>
                      </a:r>
                    </a:p>
                    <a:p>
                      <a:endParaRPr lang="en-GB" sz="1050" b="1" dirty="0"/>
                    </a:p>
                    <a:p>
                      <a:r>
                        <a:rPr lang="en-GB" sz="1050" b="1" dirty="0"/>
                        <a:t>MH, SRE, S, 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Lesson 2: </a:t>
                      </a:r>
                      <a:r>
                        <a:rPr lang="en-GB" sz="1050" b="0" dirty="0"/>
                        <a:t>Intro to contraception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SRE, 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Lesson 2- H</a:t>
                      </a:r>
                      <a:r>
                        <a:rPr lang="en-GB" sz="1050" b="0" dirty="0"/>
                        <a:t>ealthy relationships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/>
                        <a:t>Skills assessment on recipe for a healthy relationship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SRE,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 </a:t>
                      </a:r>
                      <a:r>
                        <a:rPr lang="en-GB" sz="1050" b="0" dirty="0"/>
                        <a:t>Dealing with conflict </a:t>
                      </a:r>
                    </a:p>
                    <a:p>
                      <a:endParaRPr lang="en-GB" sz="1050" b="0" dirty="0"/>
                    </a:p>
                    <a:p>
                      <a:r>
                        <a:rPr lang="en-GB" sz="1050" b="1" dirty="0"/>
                        <a:t>MH, S,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Lesson 5: </a:t>
                      </a:r>
                      <a:r>
                        <a:rPr lang="en-GB" sz="1050" b="0" dirty="0"/>
                        <a:t>Different types of families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 S, SRE, BV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6</a:t>
                      </a:r>
                      <a:r>
                        <a:rPr lang="en-GB" sz="1050" dirty="0"/>
                        <a:t>: What is Love? </a:t>
                      </a:r>
                    </a:p>
                    <a:p>
                      <a:endParaRPr lang="en-GB" sz="1050" dirty="0"/>
                    </a:p>
                    <a:p>
                      <a:r>
                        <a:rPr lang="en-GB" sz="1050" b="1" dirty="0"/>
                        <a:t>MH, S,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7: </a:t>
                      </a:r>
                      <a:r>
                        <a:rPr lang="en-GB" sz="1050" dirty="0"/>
                        <a:t>Quiz for knowledge end of year consolidation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8- </a:t>
                      </a:r>
                      <a:r>
                        <a:rPr lang="en-GB" sz="1050" dirty="0"/>
                        <a:t>Reflection and book tidy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453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BEA206-DEDF-45DC-B712-0AF570B730F1}"/>
              </a:ext>
            </a:extLst>
          </p:cNvPr>
          <p:cNvSpPr txBox="1"/>
          <p:nvPr/>
        </p:nvSpPr>
        <p:spPr>
          <a:xfrm>
            <a:off x="368649" y="555401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British Value (BV), Mental Health and wellbeing (MH), safeguarding (S), Sex and Relationships education (SRE), careers and finance (C/F)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2315E5-180D-4423-8E47-B150C954068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91385" y="70979"/>
          <a:ext cx="2388998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49">
                  <a:extLst>
                    <a:ext uri="{9D8B030D-6E8A-4147-A177-3AD203B41FA5}">
                      <a16:colId xmlns:a16="http://schemas.microsoft.com/office/drawing/2014/main" val="1488337799"/>
                    </a:ext>
                  </a:extLst>
                </a:gridCol>
                <a:gridCol w="724949">
                  <a:extLst>
                    <a:ext uri="{9D8B030D-6E8A-4147-A177-3AD203B41FA5}">
                      <a16:colId xmlns:a16="http://schemas.microsoft.com/office/drawing/2014/main" val="196093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Skills and knowledge assessed checkpoints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167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43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595</Words>
  <Application>Microsoft Office PowerPoint</Application>
  <PresentationFormat>Widescreen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8 Scheme of Learning for PSHE and Citizenship lessons 2024-25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Scheme of Learning</dc:title>
  <dc:creator>C Minchin (CDM)</dc:creator>
  <cp:lastModifiedBy>S Lister (SL)</cp:lastModifiedBy>
  <cp:revision>28</cp:revision>
  <dcterms:created xsi:type="dcterms:W3CDTF">2024-02-09T09:08:33Z</dcterms:created>
  <dcterms:modified xsi:type="dcterms:W3CDTF">2024-07-22T12:35:13Z</dcterms:modified>
</cp:coreProperties>
</file>