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9174C-329F-4325-AD03-FA9D8E8E24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6677FC-EFBA-4B60-98D6-AE31544D2B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4FAC4-C103-4C29-B2CE-F338C69B2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739AEB-217B-45F3-9B7B-77A1733F8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2758D-F32E-41CE-92DE-0A67240D5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70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133CE-6F6C-4494-B9E7-1B548C36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12EBE6-1E20-4D99-B6D2-54DF7ECE1F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71787F-F68A-4372-81EB-E50CB227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A7448-A848-4683-9F3A-641CD141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56582-4150-4405-B7AD-B01B8A437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369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E0E787-9412-4805-B2D5-A79B067062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CB28E-1326-4223-8851-0D9314225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D2C25-CAE9-47EA-B779-07732320D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E08F10-105A-43C6-BF4F-A74CBF13E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0E6A1-1E57-4372-9E16-F908769B2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32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EAA2E-7D70-4116-82C9-DFA429DCC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DEE9A-43C4-4430-9EB6-454B013563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66664-30E1-4989-AF8C-79AF30E6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E3C9C-E087-4508-BE91-25F79BC432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461AF-E23D-4735-8CCF-A0AB9F9D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185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D75F4-45F8-4967-A62F-ACB7D6C5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A38E7-BD41-40E0-9843-EE38700E7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ACA35E-9458-40DC-A162-374075B41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7265AE-6742-4CEE-97A3-C89FE9E91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3AFA4-66F4-4A34-829E-705A3B331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03A19-1A9C-43CA-84B5-E2AEBFA56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1EA24-D108-4898-88C0-6936B2F067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71B84A-D988-44C5-9D53-90F33231C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364E-0A70-41C2-8E04-BEE821AD0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69BE49-DC5F-4A22-BA20-E0B737D28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295FED-D4B3-4A5D-A5D4-F672A00E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865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0024-5BAA-4DB6-A884-E1DB76CFE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65CDCE-BBF2-4B91-BD12-F9E772FF0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2D283-0B0B-4C5A-BB2A-DB98F8B224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F7A6D6-B4A9-4CDA-A0B1-7D4AA00B0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C767BD-9914-447A-81C9-92681CA69B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FDE36F-82EB-4F05-9C81-26C1D07BC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D2FC6-1BA9-45D7-BC9F-5CD17D229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3CC2-AF1C-4886-8F92-6620A8617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2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7E6EE-CACB-4F91-A9EE-F0D21903C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71CABC-A9A6-4202-8181-1A3D483AA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B41C89-0720-4621-BAD0-8CD11DF9C0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DFFC42-F730-4122-A38C-5531FD65B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554C5-9C20-47E4-AEE8-89C40D1E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B141A8-7F02-46C7-9509-99D960617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15E93E-BD67-47B7-B326-86A8AB27E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363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C5189-06A4-4BC8-BBF8-0E7F48BCD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9E459-E44F-40CA-B999-2ED13BE18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CE7F5C-597A-42A9-B01E-56E3E02F4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BD57B-BF38-4A7B-B786-9F46A9F6A6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7DB3D-3047-4816-A124-2C0FC3BA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34C939-9AE2-4543-9E92-9B84CDB8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2656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D5568-F1FE-4DAC-9B2D-62503B5F5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CF1C58E-465F-4F75-80EA-01A324B1E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3FDF9D-937A-489B-8A64-F12EB01B37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561AFA-035E-483E-8EC7-0B5BC2C59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689B9E-F379-46A0-BAC1-1F483433B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086A8D-751A-437D-BF19-C994A9146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560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E57E52-F929-4654-A1FD-AC690825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A391C-140C-4CBF-8AAE-D01833156D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1B0DED-0FE0-4227-9BC8-FFC99C6AAB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7B64E-2CFA-4447-81E4-21CA2B0A9E3A}" type="datetimeFigureOut">
              <a:rPr lang="en-GB" smtClean="0"/>
              <a:t>20/06/2024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EE02E-B7EB-4403-B8EE-1B078B5996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7E3841-BFCE-45B1-B09B-DB9D0169D6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2CCE97-B38F-4799-9A5E-478949E5F6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352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444B5-8555-4C79-A796-915DBC50F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16" y="-68834"/>
            <a:ext cx="10515600" cy="415051"/>
          </a:xfrm>
        </p:spPr>
        <p:txBody>
          <a:bodyPr>
            <a:normAutofit/>
          </a:bodyPr>
          <a:lstStyle/>
          <a:p>
            <a:r>
              <a:rPr lang="en-GB" sz="1800" b="1" u="sng" dirty="0"/>
              <a:t>Year 9 Scheme of Learning for PSHE and Citizenship lessons 2024-25 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B830D34-01A2-4766-82BA-7FDE03949A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400928"/>
              </p:ext>
            </p:extLst>
          </p:nvPr>
        </p:nvGraphicFramePr>
        <p:xfrm>
          <a:off x="0" y="706895"/>
          <a:ext cx="11989525" cy="6056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7827">
                  <a:extLst>
                    <a:ext uri="{9D8B030D-6E8A-4147-A177-3AD203B41FA5}">
                      <a16:colId xmlns:a16="http://schemas.microsoft.com/office/drawing/2014/main" val="3170436394"/>
                    </a:ext>
                  </a:extLst>
                </a:gridCol>
                <a:gridCol w="997878">
                  <a:extLst>
                    <a:ext uri="{9D8B030D-6E8A-4147-A177-3AD203B41FA5}">
                      <a16:colId xmlns:a16="http://schemas.microsoft.com/office/drawing/2014/main" val="685254725"/>
                    </a:ext>
                  </a:extLst>
                </a:gridCol>
                <a:gridCol w="1281775">
                  <a:extLst>
                    <a:ext uri="{9D8B030D-6E8A-4147-A177-3AD203B41FA5}">
                      <a16:colId xmlns:a16="http://schemas.microsoft.com/office/drawing/2014/main" val="382802612"/>
                    </a:ext>
                  </a:extLst>
                </a:gridCol>
                <a:gridCol w="1493362">
                  <a:extLst>
                    <a:ext uri="{9D8B030D-6E8A-4147-A177-3AD203B41FA5}">
                      <a16:colId xmlns:a16="http://schemas.microsoft.com/office/drawing/2014/main" val="3683603644"/>
                    </a:ext>
                  </a:extLst>
                </a:gridCol>
                <a:gridCol w="1887184">
                  <a:extLst>
                    <a:ext uri="{9D8B030D-6E8A-4147-A177-3AD203B41FA5}">
                      <a16:colId xmlns:a16="http://schemas.microsoft.com/office/drawing/2014/main" val="1050623054"/>
                    </a:ext>
                  </a:extLst>
                </a:gridCol>
                <a:gridCol w="1447767">
                  <a:extLst>
                    <a:ext uri="{9D8B030D-6E8A-4147-A177-3AD203B41FA5}">
                      <a16:colId xmlns:a16="http://schemas.microsoft.com/office/drawing/2014/main" val="3962941817"/>
                    </a:ext>
                  </a:extLst>
                </a:gridCol>
                <a:gridCol w="1247154">
                  <a:extLst>
                    <a:ext uri="{9D8B030D-6E8A-4147-A177-3AD203B41FA5}">
                      <a16:colId xmlns:a16="http://schemas.microsoft.com/office/drawing/2014/main" val="1334926771"/>
                    </a:ext>
                  </a:extLst>
                </a:gridCol>
                <a:gridCol w="1163289">
                  <a:extLst>
                    <a:ext uri="{9D8B030D-6E8A-4147-A177-3AD203B41FA5}">
                      <a16:colId xmlns:a16="http://schemas.microsoft.com/office/drawing/2014/main" val="4242017763"/>
                    </a:ext>
                  </a:extLst>
                </a:gridCol>
                <a:gridCol w="1163289">
                  <a:extLst>
                    <a:ext uri="{9D8B030D-6E8A-4147-A177-3AD203B41FA5}">
                      <a16:colId xmlns:a16="http://schemas.microsoft.com/office/drawing/2014/main" val="532594417"/>
                    </a:ext>
                  </a:extLst>
                </a:gridCol>
              </a:tblGrid>
              <a:tr h="935820"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Term 1 topic: Life skills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1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Positive Failure and Resilience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2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First Aid</a:t>
                      </a:r>
                    </a:p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assessment- what to include in a first aid kit  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S,MH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3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Happiness </a:t>
                      </a:r>
                    </a:p>
                    <a:p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MH,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4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: Anger </a:t>
                      </a:r>
                    </a:p>
                    <a:p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5: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Money management 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BV, MH 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6: </a:t>
                      </a:r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Tax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BV, MH </a:t>
                      </a:r>
                      <a:endParaRPr lang="en-GB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7</a:t>
                      </a:r>
                    </a:p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Cost of Living Crisis </a:t>
                      </a:r>
                    </a:p>
                    <a:p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C/F, MH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>
                          <a:solidFill>
                            <a:schemeClr val="tx1"/>
                          </a:solidFill>
                        </a:rPr>
                        <a:t>Lesson 8 Knowledge quiz and catch up/ book tidy </a:t>
                      </a:r>
                    </a:p>
                    <a:p>
                      <a:endParaRPr lang="en-GB" sz="105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373160"/>
                  </a:ext>
                </a:extLst>
              </a:tr>
              <a:tr h="935820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2 topic: Body confidence and looking after your Physical and mental Health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Mental Health and Positive Wellbeing </a:t>
                      </a:r>
                    </a:p>
                    <a:p>
                      <a:r>
                        <a:rPr lang="en-GB" sz="1050" b="1" dirty="0"/>
                        <a:t>MH/S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2: </a:t>
                      </a:r>
                      <a:r>
                        <a:rPr lang="en-GB" sz="1050" b="0" dirty="0"/>
                        <a:t>What is a penis? </a:t>
                      </a:r>
                    </a:p>
                    <a:p>
                      <a:r>
                        <a:rPr lang="en-GB" sz="1050" b="1" dirty="0"/>
                        <a:t>MH,S,SRE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</a:t>
                      </a:r>
                      <a:r>
                        <a:rPr lang="en-GB" sz="1050" b="0" dirty="0"/>
                        <a:t>: What is a Vulva?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MH,S,SRE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</a:t>
                      </a:r>
                      <a:r>
                        <a:rPr lang="en-GB" sz="1050" b="0" dirty="0"/>
                        <a:t>Bullying and impacts on wellbeing</a:t>
                      </a:r>
                    </a:p>
                    <a:p>
                      <a:r>
                        <a:rPr lang="en-GB" sz="1050" b="1" dirty="0"/>
                        <a:t>BV, MH, S 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</a:t>
                      </a:r>
                      <a:r>
                        <a:rPr lang="en-GB" sz="1050" dirty="0"/>
                        <a:t>: Grief and loss </a:t>
                      </a:r>
                    </a:p>
                    <a:p>
                      <a:r>
                        <a:rPr lang="en-GB" sz="1050" b="1" dirty="0"/>
                        <a:t>MH,S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 </a:t>
                      </a:r>
                      <a:r>
                        <a:rPr lang="en-GB" sz="1050" dirty="0"/>
                        <a:t>: Airbrushing and unrealistic body images </a:t>
                      </a:r>
                    </a:p>
                    <a:p>
                      <a:r>
                        <a:rPr lang="en-GB" sz="1050" b="1" dirty="0"/>
                        <a:t>MH, 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7: </a:t>
                      </a:r>
                      <a:r>
                        <a:rPr lang="en-GB" sz="1050" b="0" dirty="0"/>
                        <a:t>Knowledge quiz and skills assessment and book tidy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171004"/>
                  </a:ext>
                </a:extLst>
              </a:tr>
              <a:tr h="977664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3 topic: Extremism and Terrorism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Conspiracy theories </a:t>
                      </a:r>
                    </a:p>
                    <a:p>
                      <a:r>
                        <a:rPr lang="en-GB" sz="105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dirty="0"/>
                        <a:t>: Conspiracy theory presentation – skills peer assessment </a:t>
                      </a:r>
                    </a:p>
                    <a:p>
                      <a:r>
                        <a:rPr lang="en-GB" sz="1050" b="1" dirty="0"/>
                        <a:t>BV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3: </a:t>
                      </a:r>
                      <a:r>
                        <a:rPr lang="en-GB" sz="1050" b="0" dirty="0"/>
                        <a:t>Extremism and Radicalisation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</a:t>
                      </a:r>
                      <a:r>
                        <a:rPr lang="en-GB" sz="1050" b="0" dirty="0"/>
                        <a:t>Terrorism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BV, MH, S 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5:The radicalisation Process</a:t>
                      </a:r>
                    </a:p>
                    <a:p>
                      <a:endParaRPr lang="en-GB" sz="1050" b="1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 BV, MH, S </a:t>
                      </a:r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6</a:t>
                      </a:r>
                      <a:r>
                        <a:rPr lang="en-GB" sz="1050" dirty="0"/>
                        <a:t>:Counter Terrorism and knowledge quiz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/>
                        <a:t> </a:t>
                      </a:r>
                      <a:r>
                        <a:rPr lang="en-GB" sz="1050" b="1" dirty="0"/>
                        <a:t>BV, MH, 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0" dirty="0"/>
                        <a:t>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0806019"/>
                  </a:ext>
                </a:extLst>
              </a:tr>
              <a:tr h="767853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4: Keeping Safe- legal and illegal substances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Vaping and the dangers </a:t>
                      </a:r>
                    </a:p>
                    <a:p>
                      <a:r>
                        <a:rPr lang="en-GB" sz="1050" b="1" dirty="0"/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dirty="0"/>
                        <a:t>: Intro to drugs and types of addictions </a:t>
                      </a:r>
                    </a:p>
                    <a:p>
                      <a:r>
                        <a:rPr lang="en-GB" sz="1050" b="1" dirty="0"/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3: </a:t>
                      </a:r>
                      <a:r>
                        <a:rPr lang="en-GB" sz="1050" b="0" dirty="0"/>
                        <a:t>How can drugs impact my life? 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</a:t>
                      </a:r>
                      <a:r>
                        <a:rPr lang="en-GB" sz="1050" b="0" dirty="0"/>
                        <a:t>: Drugs awareness- alcohol and cannabis </a:t>
                      </a:r>
                    </a:p>
                    <a:p>
                      <a:r>
                        <a:rPr lang="en-GB" sz="1050" b="1" dirty="0"/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5- </a:t>
                      </a:r>
                      <a:r>
                        <a:rPr lang="en-GB" sz="1050" b="0" dirty="0"/>
                        <a:t>cannabis and skills assessment- should cannabis be legalised? </a:t>
                      </a:r>
                    </a:p>
                    <a:p>
                      <a:r>
                        <a:rPr lang="en-GB" sz="1050" b="1" dirty="0"/>
                        <a:t>BV</a:t>
                      </a:r>
                      <a:r>
                        <a:rPr lang="en-GB" sz="1050" b="0" dirty="0"/>
                        <a:t>,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6: </a:t>
                      </a:r>
                      <a:r>
                        <a:rPr lang="en-GB" sz="1050" dirty="0"/>
                        <a:t>knowledge quiz and consolidation of drugs classifications </a:t>
                      </a:r>
                    </a:p>
                    <a:p>
                      <a:r>
                        <a:rPr lang="en-GB" sz="1050" b="1" dirty="0"/>
                        <a:t>BV, 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064125"/>
                  </a:ext>
                </a:extLst>
              </a:tr>
              <a:tr h="948715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5: Sex and Relationships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 </a:t>
                      </a:r>
                      <a:r>
                        <a:rPr lang="en-GB" sz="1050" b="0" dirty="0"/>
                        <a:t>Toxic V positive behaviour </a:t>
                      </a:r>
                    </a:p>
                    <a:p>
                      <a:r>
                        <a:rPr lang="en-GB" sz="1050" b="1" dirty="0"/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2</a:t>
                      </a:r>
                      <a:r>
                        <a:rPr lang="en-GB" sz="1050" b="0" dirty="0"/>
                        <a:t>: Healthy relationships and Love </a:t>
                      </a:r>
                    </a:p>
                    <a:p>
                      <a:r>
                        <a:rPr lang="en-GB" sz="1050" b="1" dirty="0"/>
                        <a:t>MH, 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</a:t>
                      </a:r>
                      <a:r>
                        <a:rPr lang="en-GB" sz="1050" b="0" dirty="0"/>
                        <a:t>3: Sexual Consent and the Law </a:t>
                      </a:r>
                    </a:p>
                    <a:p>
                      <a:endParaRPr lang="en-GB" sz="1050" b="0" dirty="0"/>
                    </a:p>
                    <a:p>
                      <a:r>
                        <a:rPr lang="en-GB" sz="1050" b="1" dirty="0"/>
                        <a:t>MH, S ,SRE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 </a:t>
                      </a:r>
                      <a:r>
                        <a:rPr lang="en-GB" sz="1050" b="0" dirty="0"/>
                        <a:t>sexual harassment and stalking </a:t>
                      </a:r>
                    </a:p>
                    <a:p>
                      <a:r>
                        <a:rPr lang="en-GB" sz="1050" b="1" dirty="0"/>
                        <a:t>MH,S,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</a:t>
                      </a:r>
                      <a:r>
                        <a:rPr lang="en-GB" sz="1050" b="0" dirty="0"/>
                        <a:t>:knowledge quiz and FGM linked to British values and the law </a:t>
                      </a:r>
                    </a:p>
                    <a:p>
                      <a:r>
                        <a:rPr lang="en-GB" sz="1050" b="1" dirty="0"/>
                        <a:t>MH, 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584075"/>
                  </a:ext>
                </a:extLst>
              </a:tr>
              <a:tr h="1133324">
                <a:tc>
                  <a:txBody>
                    <a:bodyPr/>
                    <a:lstStyle/>
                    <a:p>
                      <a:r>
                        <a:rPr lang="en-GB" sz="1050" b="1" dirty="0"/>
                        <a:t>Term 6: Sex, contraception and sexual health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1: </a:t>
                      </a:r>
                      <a:r>
                        <a:rPr lang="en-GB" sz="1050" b="0" dirty="0"/>
                        <a:t>Why have sex, and delaying it </a:t>
                      </a:r>
                    </a:p>
                    <a:p>
                      <a:r>
                        <a:rPr lang="en-GB" sz="1050" b="1" dirty="0"/>
                        <a:t>MH, S, SRE , BV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Lesson 2-</a:t>
                      </a:r>
                      <a:r>
                        <a:rPr lang="en-GB" sz="1050" b="0" dirty="0"/>
                        <a:t>Contraception Explored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S, SRE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3</a:t>
                      </a:r>
                      <a:r>
                        <a:rPr lang="en-GB" sz="1050" b="0" dirty="0"/>
                        <a:t>:What are  STD’s? </a:t>
                      </a:r>
                    </a:p>
                    <a:p>
                      <a:endParaRPr lang="en-GB" sz="1050" b="0" dirty="0"/>
                    </a:p>
                    <a:p>
                      <a:r>
                        <a:rPr lang="en-GB" sz="1050" b="1" dirty="0"/>
                        <a:t>S, SRE </a:t>
                      </a:r>
                    </a:p>
                    <a:p>
                      <a:endParaRPr lang="en-GB" sz="1050" b="0" dirty="0"/>
                    </a:p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4:</a:t>
                      </a:r>
                      <a:r>
                        <a:rPr lang="en-GB" sz="1050" b="0" dirty="0"/>
                        <a:t>Your life, your health and condom knowledge quiz </a:t>
                      </a:r>
                      <a:endParaRPr lang="en-GB" sz="1050" b="0" dirty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GB" sz="1050" b="1" dirty="0"/>
                        <a:t>Skills-</a:t>
                      </a:r>
                      <a:r>
                        <a:rPr lang="en-GB" sz="1050" b="0" dirty="0"/>
                        <a:t> done with the nurse on condoms and not formally assessed </a:t>
                      </a:r>
                    </a:p>
                    <a:p>
                      <a:r>
                        <a:rPr lang="en-GB" sz="1050" b="1" dirty="0"/>
                        <a:t>S, MH, SRE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5: HIV and aids</a:t>
                      </a:r>
                    </a:p>
                    <a:p>
                      <a:endParaRPr lang="en-GB" sz="1050" b="1" dirty="0"/>
                    </a:p>
                    <a:p>
                      <a:r>
                        <a:rPr lang="en-GB" sz="1050" b="1" dirty="0"/>
                        <a:t>S, SRE, MH </a:t>
                      </a:r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6</a:t>
                      </a:r>
                      <a:r>
                        <a:rPr lang="en-GB" sz="1050" dirty="0"/>
                        <a:t>:</a:t>
                      </a:r>
                      <a:r>
                        <a:rPr lang="en-GB" sz="1050" b="0" dirty="0"/>
                        <a:t>Prejudice and discrimination </a:t>
                      </a:r>
                    </a:p>
                    <a:p>
                      <a:endParaRPr lang="en-GB" sz="1050" b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b="1" dirty="0"/>
                        <a:t>S, SRE, MH </a:t>
                      </a:r>
                      <a:endParaRPr lang="en-GB" sz="1050" b="0" dirty="0"/>
                    </a:p>
                    <a:p>
                      <a:endParaRPr lang="en-GB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b="1" dirty="0"/>
                        <a:t>Lesson 7 </a:t>
                      </a:r>
                      <a:r>
                        <a:rPr lang="en-GB" sz="1050" dirty="0"/>
                        <a:t>Quiz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50" dirty="0"/>
                        <a:t>Reflection and book tidy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24532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3BEA206-DEDF-45DC-B712-0AF570B730F1}"/>
              </a:ext>
            </a:extLst>
          </p:cNvPr>
          <p:cNvSpPr txBox="1"/>
          <p:nvPr/>
        </p:nvSpPr>
        <p:spPr>
          <a:xfrm>
            <a:off x="368649" y="410246"/>
            <a:ext cx="10515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British Value (BV), Mental Health and wellbeing (MH), safeguarding (S), Sex and Relationships education (SRE), careers and finance (C/F) 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72315E5-180D-4423-8E47-B150C95406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379828"/>
              </p:ext>
            </p:extLst>
          </p:nvPr>
        </p:nvGraphicFramePr>
        <p:xfrm>
          <a:off x="6706375" y="16050"/>
          <a:ext cx="2388998" cy="41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4049">
                  <a:extLst>
                    <a:ext uri="{9D8B030D-6E8A-4147-A177-3AD203B41FA5}">
                      <a16:colId xmlns:a16="http://schemas.microsoft.com/office/drawing/2014/main" val="1488337799"/>
                    </a:ext>
                  </a:extLst>
                </a:gridCol>
                <a:gridCol w="724949">
                  <a:extLst>
                    <a:ext uri="{9D8B030D-6E8A-4147-A177-3AD203B41FA5}">
                      <a16:colId xmlns:a16="http://schemas.microsoft.com/office/drawing/2014/main" val="196093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050" b="0" dirty="0">
                          <a:solidFill>
                            <a:schemeClr val="tx1"/>
                          </a:solidFill>
                        </a:rPr>
                        <a:t>Skills and knowledge assessed checkpoints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05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1679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432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561</Words>
  <Application>Microsoft Office PowerPoint</Application>
  <PresentationFormat>Widescreen</PresentationFormat>
  <Paragraphs>99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9 Scheme of Learning for PSHE and Citizenship lessons 2024-25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9 Scheme of Learning</dc:title>
  <dc:creator>C Minchin (CDM)</dc:creator>
  <cp:lastModifiedBy>C Minchin (CDM)</cp:lastModifiedBy>
  <cp:revision>24</cp:revision>
  <dcterms:created xsi:type="dcterms:W3CDTF">2024-02-09T09:08:33Z</dcterms:created>
  <dcterms:modified xsi:type="dcterms:W3CDTF">2024-06-20T10:04:07Z</dcterms:modified>
</cp:coreProperties>
</file>